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CD425777-BF8D-4477-8C9F-2E1C29615AAE}" v="1167" dt="2023-02-24T12:57:13.74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E493EC-F749-4481-8484-99102AF978F3}" type="doc">
      <dgm:prSet loTypeId="urn:microsoft.com/office/officeart/2005/8/layout/process2" loCatId="process" qsTypeId="urn:microsoft.com/office/officeart/2005/8/quickstyle/3d3" qsCatId="3D" csTypeId="urn:microsoft.com/office/officeart/2005/8/colors/accent1_2" csCatId="accent1" phldr="1"/>
      <dgm:spPr/>
    </dgm:pt>
    <dgm:pt modelId="{863B50DA-EE92-4E03-90FA-54808ED38DC1}">
      <dgm:prSet phldrT="[Текст]" phldr="0"/>
      <dgm:spPr/>
      <dgm:t>
        <a:bodyPr/>
        <a:lstStyle/>
        <a:p>
          <a:pPr rtl="0"/>
          <a:r>
            <a:rPr lang="ru-RU" dirty="0"/>
            <a:t>Get </a:t>
          </a:r>
          <a:r>
            <a:rPr lang="ru-RU" dirty="0" err="1"/>
            <a:t>request</a:t>
          </a:r>
          <a:r>
            <a:rPr lang="ru-RU" dirty="0"/>
            <a:t> </a:t>
          </a:r>
          <a:r>
            <a:rPr lang="ru-RU" dirty="0" err="1"/>
            <a:t>for</a:t>
          </a:r>
          <a:r>
            <a:rPr lang="ru-RU" dirty="0"/>
            <a:t> </a:t>
          </a:r>
          <a:r>
            <a:rPr lang="ru-RU" dirty="0" err="1"/>
            <a:t>rocket</a:t>
          </a:r>
          <a:r>
            <a:rPr lang="ru-RU" dirty="0"/>
            <a:t> </a:t>
          </a:r>
          <a:r>
            <a:rPr lang="ru-RU" dirty="0" err="1"/>
            <a:t>launch</a:t>
          </a:r>
          <a:r>
            <a:rPr lang="ru-RU" dirty="0"/>
            <a:t> </a:t>
          </a:r>
          <a:r>
            <a:rPr lang="ru-RU" dirty="0" err="1"/>
            <a:t>data</a:t>
          </a:r>
          <a:r>
            <a:rPr lang="ru-RU" dirty="0"/>
            <a:t> </a:t>
          </a:r>
          <a:r>
            <a:rPr lang="ru-RU" dirty="0" err="1"/>
            <a:t>using</a:t>
          </a:r>
          <a:r>
            <a:rPr lang="ru-RU" dirty="0"/>
            <a:t> API</a:t>
          </a:r>
          <a:r>
            <a:rPr lang="ru-RU" dirty="0">
              <a:latin typeface="Calibri Light" panose="020F0302020204030204"/>
            </a:rPr>
            <a:t> </a:t>
          </a:r>
          <a:endParaRPr lang="ru-RU" dirty="0"/>
        </a:p>
      </dgm:t>
    </dgm:pt>
    <dgm:pt modelId="{1ADF768E-75EB-4729-A573-C8A7BFC55C08}" type="parTrans" cxnId="{74CA63AB-DCB9-4BD2-9708-E899054A0E9C}">
      <dgm:prSet/>
      <dgm:spPr/>
    </dgm:pt>
    <dgm:pt modelId="{EA4E48B8-7D0A-4A22-834A-E642EAB48BB8}" type="sibTrans" cxnId="{74CA63AB-DCB9-4BD2-9708-E899054A0E9C}">
      <dgm:prSet/>
      <dgm:spPr/>
      <dgm:t>
        <a:bodyPr/>
        <a:lstStyle/>
        <a:p>
          <a:endParaRPr lang="ru-RU"/>
        </a:p>
      </dgm:t>
    </dgm:pt>
    <dgm:pt modelId="{C34A4AF6-59F7-4950-8E11-FF3889BA7893}">
      <dgm:prSet phldrT="[Текст]" phldr="0"/>
      <dgm:spPr/>
      <dgm:t>
        <a:bodyPr/>
        <a:lstStyle/>
        <a:p>
          <a:pPr rtl="0"/>
          <a:r>
            <a:rPr lang="ru-RU" dirty="0" err="1"/>
            <a:t>Use</a:t>
          </a:r>
          <a:r>
            <a:rPr lang="ru-RU" dirty="0"/>
            <a:t> </a:t>
          </a:r>
          <a:r>
            <a:rPr lang="ru-RU" dirty="0" err="1"/>
            <a:t>json_normalize</a:t>
          </a:r>
          <a:r>
            <a:rPr lang="ru-RU" dirty="0"/>
            <a:t> </a:t>
          </a:r>
          <a:r>
            <a:rPr lang="ru-RU" dirty="0" err="1"/>
            <a:t>method</a:t>
          </a:r>
          <a:r>
            <a:rPr lang="ru-RU" dirty="0"/>
            <a:t> </a:t>
          </a:r>
          <a:r>
            <a:rPr lang="ru-RU" dirty="0" err="1"/>
            <a:t>to</a:t>
          </a:r>
          <a:r>
            <a:rPr lang="ru-RU" dirty="0"/>
            <a:t> </a:t>
          </a:r>
          <a:r>
            <a:rPr lang="ru-RU" dirty="0" err="1"/>
            <a:t>convert</a:t>
          </a:r>
          <a:r>
            <a:rPr lang="ru-RU" dirty="0"/>
            <a:t> </a:t>
          </a:r>
          <a:r>
            <a:rPr lang="ru-RU" dirty="0" err="1"/>
            <a:t>json</a:t>
          </a:r>
          <a:r>
            <a:rPr lang="ru-RU" dirty="0"/>
            <a:t> </a:t>
          </a:r>
          <a:r>
            <a:rPr lang="ru-RU" dirty="0" err="1"/>
            <a:t>result</a:t>
          </a:r>
          <a:r>
            <a:rPr lang="ru-RU" dirty="0"/>
            <a:t> </a:t>
          </a:r>
          <a:r>
            <a:rPr lang="ru-RU" dirty="0" err="1"/>
            <a:t>to</a:t>
          </a:r>
          <a:r>
            <a:rPr lang="ru-RU" dirty="0"/>
            <a:t> </a:t>
          </a:r>
          <a:r>
            <a:rPr lang="ru-RU" dirty="0" err="1"/>
            <a:t>dataframe</a:t>
          </a:r>
        </a:p>
      </dgm:t>
    </dgm:pt>
    <dgm:pt modelId="{0237BEB3-3568-409A-A5F8-A175826F2904}" type="parTrans" cxnId="{DF6C0BDC-AB77-434F-B1F6-3CBF0B63AED3}">
      <dgm:prSet/>
      <dgm:spPr/>
    </dgm:pt>
    <dgm:pt modelId="{770A8E10-B719-44BC-8891-645B3F39E139}" type="sibTrans" cxnId="{DF6C0BDC-AB77-434F-B1F6-3CBF0B63AED3}">
      <dgm:prSet/>
      <dgm:spPr/>
      <dgm:t>
        <a:bodyPr/>
        <a:lstStyle/>
        <a:p>
          <a:endParaRPr lang="ru-RU"/>
        </a:p>
      </dgm:t>
    </dgm:pt>
    <dgm:pt modelId="{CDAB0F9C-07AB-4D1F-AE84-A2073149B54D}">
      <dgm:prSet phldrT="[Текст]" phldr="0"/>
      <dgm:spPr/>
      <dgm:t>
        <a:bodyPr/>
        <a:lstStyle/>
        <a:p>
          <a:pPr rtl="0"/>
          <a:r>
            <a:rPr lang="ru-RU" dirty="0" err="1"/>
            <a:t>Performed</a:t>
          </a:r>
          <a:r>
            <a:rPr lang="ru-RU" dirty="0"/>
            <a:t> </a:t>
          </a:r>
          <a:r>
            <a:rPr lang="ru-RU" dirty="0" err="1"/>
            <a:t>data</a:t>
          </a:r>
          <a:r>
            <a:rPr lang="ru-RU" dirty="0"/>
            <a:t> </a:t>
          </a:r>
          <a:r>
            <a:rPr lang="ru-RU" dirty="0" err="1"/>
            <a:t>cleaning</a:t>
          </a:r>
          <a:r>
            <a:rPr lang="ru-RU" dirty="0"/>
            <a:t> </a:t>
          </a:r>
          <a:r>
            <a:rPr lang="ru-RU" dirty="0" err="1"/>
            <a:t>and</a:t>
          </a:r>
          <a:r>
            <a:rPr lang="ru-RU" dirty="0"/>
            <a:t> </a:t>
          </a:r>
          <a:r>
            <a:rPr lang="ru-RU" dirty="0" err="1"/>
            <a:t>filling</a:t>
          </a:r>
          <a:r>
            <a:rPr lang="ru-RU" dirty="0"/>
            <a:t> </a:t>
          </a:r>
          <a:r>
            <a:rPr lang="ru-RU" dirty="0" err="1"/>
            <a:t>the</a:t>
          </a:r>
          <a:r>
            <a:rPr lang="ru-RU" dirty="0"/>
            <a:t> </a:t>
          </a:r>
          <a:r>
            <a:rPr lang="ru-RU" dirty="0" err="1"/>
            <a:t>missing</a:t>
          </a:r>
          <a:r>
            <a:rPr lang="ru-RU" dirty="0"/>
            <a:t> </a:t>
          </a:r>
          <a:r>
            <a:rPr lang="ru-RU" dirty="0" err="1"/>
            <a:t>value</a:t>
          </a:r>
          <a:r>
            <a:rPr lang="ru-RU" dirty="0">
              <a:latin typeface="Calibri Light" panose="020F0302020204030204"/>
            </a:rPr>
            <a:t> </a:t>
          </a:r>
          <a:endParaRPr lang="ru-RU" dirty="0"/>
        </a:p>
      </dgm:t>
    </dgm:pt>
    <dgm:pt modelId="{9338B212-7D8D-40D3-A021-40ACC91A7AC7}" type="parTrans" cxnId="{70E2E9EB-5690-49AA-B5F9-F099EBFD193E}">
      <dgm:prSet/>
      <dgm:spPr/>
    </dgm:pt>
    <dgm:pt modelId="{D9794E33-BC07-4CC4-8C65-189AED9BF4FA}" type="sibTrans" cxnId="{70E2E9EB-5690-49AA-B5F9-F099EBFD193E}">
      <dgm:prSet/>
      <dgm:spPr/>
    </dgm:pt>
    <dgm:pt modelId="{DBB31265-C988-49D2-9A77-0D255FE39875}" type="pres">
      <dgm:prSet presAssocID="{AFE493EC-F749-4481-8484-99102AF978F3}" presName="linearFlow" presStyleCnt="0">
        <dgm:presLayoutVars>
          <dgm:resizeHandles val="exact"/>
        </dgm:presLayoutVars>
      </dgm:prSet>
      <dgm:spPr/>
    </dgm:pt>
    <dgm:pt modelId="{A9F49E83-5BC2-4B6C-85FC-B0DDE4FC874F}" type="pres">
      <dgm:prSet presAssocID="{863B50DA-EE92-4E03-90FA-54808ED38DC1}" presName="node" presStyleLbl="node1" presStyleIdx="0" presStyleCnt="3">
        <dgm:presLayoutVars>
          <dgm:bulletEnabled val="1"/>
        </dgm:presLayoutVars>
      </dgm:prSet>
      <dgm:spPr/>
    </dgm:pt>
    <dgm:pt modelId="{44EDD084-DDC2-4CC0-B093-6DAFF17F430A}" type="pres">
      <dgm:prSet presAssocID="{EA4E48B8-7D0A-4A22-834A-E642EAB48BB8}" presName="sibTrans" presStyleLbl="sibTrans2D1" presStyleIdx="0" presStyleCnt="2"/>
      <dgm:spPr/>
    </dgm:pt>
    <dgm:pt modelId="{2019093B-991C-453E-B9F4-71B76E55A83C}" type="pres">
      <dgm:prSet presAssocID="{EA4E48B8-7D0A-4A22-834A-E642EAB48BB8}" presName="connectorText" presStyleLbl="sibTrans2D1" presStyleIdx="0" presStyleCnt="2"/>
      <dgm:spPr/>
    </dgm:pt>
    <dgm:pt modelId="{945AD05D-DE3D-4A41-8479-1305DA220B80}" type="pres">
      <dgm:prSet presAssocID="{C34A4AF6-59F7-4950-8E11-FF3889BA7893}" presName="node" presStyleLbl="node1" presStyleIdx="1" presStyleCnt="3">
        <dgm:presLayoutVars>
          <dgm:bulletEnabled val="1"/>
        </dgm:presLayoutVars>
      </dgm:prSet>
      <dgm:spPr/>
    </dgm:pt>
    <dgm:pt modelId="{F1CDA0FF-51FE-491A-A179-F2B2D822F747}" type="pres">
      <dgm:prSet presAssocID="{770A8E10-B719-44BC-8891-645B3F39E139}" presName="sibTrans" presStyleLbl="sibTrans2D1" presStyleIdx="1" presStyleCnt="2"/>
      <dgm:spPr/>
    </dgm:pt>
    <dgm:pt modelId="{CA936381-ED91-484F-92F8-97A856179804}" type="pres">
      <dgm:prSet presAssocID="{770A8E10-B719-44BC-8891-645B3F39E139}" presName="connectorText" presStyleLbl="sibTrans2D1" presStyleIdx="1" presStyleCnt="2"/>
      <dgm:spPr/>
    </dgm:pt>
    <dgm:pt modelId="{5387FB71-B936-4300-AABE-F8D5D9C87E5F}" type="pres">
      <dgm:prSet presAssocID="{CDAB0F9C-07AB-4D1F-AE84-A2073149B54D}" presName="node" presStyleLbl="node1" presStyleIdx="2" presStyleCnt="3">
        <dgm:presLayoutVars>
          <dgm:bulletEnabled val="1"/>
        </dgm:presLayoutVars>
      </dgm:prSet>
      <dgm:spPr/>
    </dgm:pt>
  </dgm:ptLst>
  <dgm:cxnLst>
    <dgm:cxn modelId="{977FD405-C187-48E8-AE7C-E9E64B6EF446}" type="presOf" srcId="{EA4E48B8-7D0A-4A22-834A-E642EAB48BB8}" destId="{2019093B-991C-453E-B9F4-71B76E55A83C}" srcOrd="1" destOrd="0" presId="urn:microsoft.com/office/officeart/2005/8/layout/process2"/>
    <dgm:cxn modelId="{ACFC0034-FFBB-46F9-B377-41473B9BBD87}" type="presOf" srcId="{770A8E10-B719-44BC-8891-645B3F39E139}" destId="{CA936381-ED91-484F-92F8-97A856179804}" srcOrd="1" destOrd="0" presId="urn:microsoft.com/office/officeart/2005/8/layout/process2"/>
    <dgm:cxn modelId="{34815286-4BBC-488F-BF23-791EAF5FD789}" type="presOf" srcId="{770A8E10-B719-44BC-8891-645B3F39E139}" destId="{F1CDA0FF-51FE-491A-A179-F2B2D822F747}" srcOrd="0" destOrd="0" presId="urn:microsoft.com/office/officeart/2005/8/layout/process2"/>
    <dgm:cxn modelId="{807CC290-0E98-4A51-8944-28A1BFD5673A}" type="presOf" srcId="{863B50DA-EE92-4E03-90FA-54808ED38DC1}" destId="{A9F49E83-5BC2-4B6C-85FC-B0DDE4FC874F}" srcOrd="0" destOrd="0" presId="urn:microsoft.com/office/officeart/2005/8/layout/process2"/>
    <dgm:cxn modelId="{1C5B8A99-F954-4F5B-B91E-0F826157F3CD}" type="presOf" srcId="{CDAB0F9C-07AB-4D1F-AE84-A2073149B54D}" destId="{5387FB71-B936-4300-AABE-F8D5D9C87E5F}" srcOrd="0" destOrd="0" presId="urn:microsoft.com/office/officeart/2005/8/layout/process2"/>
    <dgm:cxn modelId="{464045A2-E43D-4B5A-B971-3F823001230E}" type="presOf" srcId="{AFE493EC-F749-4481-8484-99102AF978F3}" destId="{DBB31265-C988-49D2-9A77-0D255FE39875}" srcOrd="0" destOrd="0" presId="urn:microsoft.com/office/officeart/2005/8/layout/process2"/>
    <dgm:cxn modelId="{74CA63AB-DCB9-4BD2-9708-E899054A0E9C}" srcId="{AFE493EC-F749-4481-8484-99102AF978F3}" destId="{863B50DA-EE92-4E03-90FA-54808ED38DC1}" srcOrd="0" destOrd="0" parTransId="{1ADF768E-75EB-4729-A573-C8A7BFC55C08}" sibTransId="{EA4E48B8-7D0A-4A22-834A-E642EAB48BB8}"/>
    <dgm:cxn modelId="{E36AC4D6-6DE7-4953-8248-878B50E662F2}" type="presOf" srcId="{EA4E48B8-7D0A-4A22-834A-E642EAB48BB8}" destId="{44EDD084-DDC2-4CC0-B093-6DAFF17F430A}" srcOrd="0" destOrd="0" presId="urn:microsoft.com/office/officeart/2005/8/layout/process2"/>
    <dgm:cxn modelId="{DF6C0BDC-AB77-434F-B1F6-3CBF0B63AED3}" srcId="{AFE493EC-F749-4481-8484-99102AF978F3}" destId="{C34A4AF6-59F7-4950-8E11-FF3889BA7893}" srcOrd="1" destOrd="0" parTransId="{0237BEB3-3568-409A-A5F8-A175826F2904}" sibTransId="{770A8E10-B719-44BC-8891-645B3F39E139}"/>
    <dgm:cxn modelId="{70E2E9EB-5690-49AA-B5F9-F099EBFD193E}" srcId="{AFE493EC-F749-4481-8484-99102AF978F3}" destId="{CDAB0F9C-07AB-4D1F-AE84-A2073149B54D}" srcOrd="2" destOrd="0" parTransId="{9338B212-7D8D-40D3-A021-40ACC91A7AC7}" sibTransId="{D9794E33-BC07-4CC4-8C65-189AED9BF4FA}"/>
    <dgm:cxn modelId="{DB9B2DFF-DD41-4EFA-ADFD-639DC1CEDFB6}" type="presOf" srcId="{C34A4AF6-59F7-4950-8E11-FF3889BA7893}" destId="{945AD05D-DE3D-4A41-8479-1305DA220B80}" srcOrd="0" destOrd="0" presId="urn:microsoft.com/office/officeart/2005/8/layout/process2"/>
    <dgm:cxn modelId="{D204670A-7549-4D21-9C66-B9BC704D07EF}" type="presParOf" srcId="{DBB31265-C988-49D2-9A77-0D255FE39875}" destId="{A9F49E83-5BC2-4B6C-85FC-B0DDE4FC874F}" srcOrd="0" destOrd="0" presId="urn:microsoft.com/office/officeart/2005/8/layout/process2"/>
    <dgm:cxn modelId="{EE5170C5-5A40-4437-B020-0EB2C3391E72}" type="presParOf" srcId="{DBB31265-C988-49D2-9A77-0D255FE39875}" destId="{44EDD084-DDC2-4CC0-B093-6DAFF17F430A}" srcOrd="1" destOrd="0" presId="urn:microsoft.com/office/officeart/2005/8/layout/process2"/>
    <dgm:cxn modelId="{D962130E-510F-4904-949E-25602777972B}" type="presParOf" srcId="{44EDD084-DDC2-4CC0-B093-6DAFF17F430A}" destId="{2019093B-991C-453E-B9F4-71B76E55A83C}" srcOrd="0" destOrd="0" presId="urn:microsoft.com/office/officeart/2005/8/layout/process2"/>
    <dgm:cxn modelId="{EC79269D-F0E8-4E06-B737-93C0F3482883}" type="presParOf" srcId="{DBB31265-C988-49D2-9A77-0D255FE39875}" destId="{945AD05D-DE3D-4A41-8479-1305DA220B80}" srcOrd="2" destOrd="0" presId="urn:microsoft.com/office/officeart/2005/8/layout/process2"/>
    <dgm:cxn modelId="{C827F2E8-21CC-4611-A5F9-69365B55F9E2}" type="presParOf" srcId="{DBB31265-C988-49D2-9A77-0D255FE39875}" destId="{F1CDA0FF-51FE-491A-A179-F2B2D822F747}" srcOrd="3" destOrd="0" presId="urn:microsoft.com/office/officeart/2005/8/layout/process2"/>
    <dgm:cxn modelId="{7679C68B-FCA2-44EE-BDEF-B47C42DEA0F8}" type="presParOf" srcId="{F1CDA0FF-51FE-491A-A179-F2B2D822F747}" destId="{CA936381-ED91-484F-92F8-97A856179804}" srcOrd="0" destOrd="0" presId="urn:microsoft.com/office/officeart/2005/8/layout/process2"/>
    <dgm:cxn modelId="{CDD60B2B-3125-4729-89E2-305994EFC3F1}" type="presParOf" srcId="{DBB31265-C988-49D2-9A77-0D255FE39875}" destId="{5387FB71-B936-4300-AABE-F8D5D9C87E5F}"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BF2918-6F99-4C81-A461-D949A66E26CA}" type="doc">
      <dgm:prSet loTypeId="urn:microsoft.com/office/officeart/2005/8/layout/process2" loCatId="process" qsTypeId="urn:microsoft.com/office/officeart/2005/8/quickstyle/3d2" qsCatId="3D" csTypeId="urn:microsoft.com/office/officeart/2005/8/colors/accent1_2" csCatId="accent1" phldr="1"/>
      <dgm:spPr/>
    </dgm:pt>
    <dgm:pt modelId="{C1DE016E-0253-4BA2-B923-3322F790D718}">
      <dgm:prSet phldrT="[Текст]" phldr="0"/>
      <dgm:spPr/>
      <dgm:t>
        <a:bodyPr/>
        <a:lstStyle/>
        <a:p>
          <a:r>
            <a:rPr lang="ru-RU" dirty="0" err="1"/>
            <a:t>Request</a:t>
          </a:r>
          <a:r>
            <a:rPr lang="ru-RU" dirty="0"/>
            <a:t> </a:t>
          </a:r>
          <a:r>
            <a:rPr lang="ru-RU" dirty="0" err="1"/>
            <a:t>the</a:t>
          </a:r>
          <a:r>
            <a:rPr lang="ru-RU" dirty="0"/>
            <a:t> Falcon9 Launch </a:t>
          </a:r>
          <a:r>
            <a:rPr lang="ru-RU" dirty="0" err="1"/>
            <a:t>Wiki</a:t>
          </a:r>
          <a:r>
            <a:rPr lang="ru-RU" dirty="0"/>
            <a:t> </a:t>
          </a:r>
          <a:r>
            <a:rPr lang="ru-RU" dirty="0" err="1"/>
            <a:t>page</a:t>
          </a:r>
          <a:r>
            <a:rPr lang="ru-RU" dirty="0"/>
            <a:t> </a:t>
          </a:r>
          <a:r>
            <a:rPr lang="ru-RU" dirty="0" err="1"/>
            <a:t>from</a:t>
          </a:r>
          <a:r>
            <a:rPr lang="ru-RU" dirty="0"/>
            <a:t> </a:t>
          </a:r>
          <a:r>
            <a:rPr lang="ru-RU" dirty="0" err="1"/>
            <a:t>url</a:t>
          </a:r>
          <a:endParaRPr lang="ru-RU" dirty="0"/>
        </a:p>
      </dgm:t>
    </dgm:pt>
    <dgm:pt modelId="{539280EC-7262-44E5-BEAB-9DCAC0F40A68}" type="parTrans" cxnId="{1677538A-7F93-4B9B-999E-712338DC378D}">
      <dgm:prSet/>
      <dgm:spPr/>
    </dgm:pt>
    <dgm:pt modelId="{65A72E40-6D6F-407A-BB4B-71CF2221E4FD}" type="sibTrans" cxnId="{1677538A-7F93-4B9B-999E-712338DC378D}">
      <dgm:prSet/>
      <dgm:spPr/>
      <dgm:t>
        <a:bodyPr/>
        <a:lstStyle/>
        <a:p>
          <a:endParaRPr lang="ru-RU"/>
        </a:p>
      </dgm:t>
    </dgm:pt>
    <dgm:pt modelId="{137E5F5E-ADAF-4C1F-BE5E-ACD36D0884A5}">
      <dgm:prSet phldrT="[Текст]" phldr="0"/>
      <dgm:spPr/>
      <dgm:t>
        <a:bodyPr/>
        <a:lstStyle/>
        <a:p>
          <a:pPr rtl="0"/>
          <a:r>
            <a:rPr lang="ru-RU" dirty="0" err="1"/>
            <a:t>Create</a:t>
          </a:r>
          <a:r>
            <a:rPr lang="ru-RU" dirty="0"/>
            <a:t> a </a:t>
          </a:r>
          <a:r>
            <a:rPr lang="ru-RU" dirty="0" err="1"/>
            <a:t>BeautifulSoup</a:t>
          </a:r>
          <a:r>
            <a:rPr lang="ru-RU" dirty="0"/>
            <a:t> </a:t>
          </a:r>
          <a:r>
            <a:rPr lang="ru-RU" dirty="0" err="1"/>
            <a:t>from</a:t>
          </a:r>
          <a:r>
            <a:rPr lang="ru-RU" dirty="0"/>
            <a:t> </a:t>
          </a:r>
          <a:r>
            <a:rPr lang="ru-RU" dirty="0" err="1"/>
            <a:t>the</a:t>
          </a:r>
          <a:r>
            <a:rPr lang="ru-RU" dirty="0"/>
            <a:t> HTML </a:t>
          </a:r>
          <a:r>
            <a:rPr lang="ru-RU" dirty="0" err="1"/>
            <a:t>response</a:t>
          </a:r>
          <a:endParaRPr lang="ru-RU" dirty="0"/>
        </a:p>
      </dgm:t>
    </dgm:pt>
    <dgm:pt modelId="{EDB73E02-13BD-40AB-9BBD-5D6649470C56}" type="parTrans" cxnId="{7AAEF36E-14BA-4B16-8169-D5CEF1ED6DDF}">
      <dgm:prSet/>
      <dgm:spPr/>
    </dgm:pt>
    <dgm:pt modelId="{B233FA28-67C3-40B7-A88D-B02B28C792BE}" type="sibTrans" cxnId="{7AAEF36E-14BA-4B16-8169-D5CEF1ED6DDF}">
      <dgm:prSet/>
      <dgm:spPr/>
      <dgm:t>
        <a:bodyPr/>
        <a:lstStyle/>
        <a:p>
          <a:endParaRPr lang="ru-RU"/>
        </a:p>
      </dgm:t>
    </dgm:pt>
    <dgm:pt modelId="{6030FF1F-9950-42EB-8013-95D58F6F5FCA}">
      <dgm:prSet phldrT="[Текст]" phldr="0"/>
      <dgm:spPr/>
      <dgm:t>
        <a:bodyPr/>
        <a:lstStyle/>
        <a:p>
          <a:pPr rtl="0"/>
          <a:r>
            <a:rPr lang="ru-RU" dirty="0" err="1"/>
            <a:t>Extract</a:t>
          </a:r>
          <a:r>
            <a:rPr lang="ru-RU" dirty="0"/>
            <a:t> </a:t>
          </a:r>
          <a:r>
            <a:rPr lang="ru-RU" dirty="0" err="1"/>
            <a:t>all</a:t>
          </a:r>
          <a:r>
            <a:rPr lang="ru-RU" dirty="0"/>
            <a:t> </a:t>
          </a:r>
          <a:r>
            <a:rPr lang="ru-RU" dirty="0" err="1"/>
            <a:t>column</a:t>
          </a:r>
          <a:r>
            <a:rPr lang="ru-RU" dirty="0"/>
            <a:t>/</a:t>
          </a:r>
          <a:r>
            <a:rPr lang="ru-RU" dirty="0" err="1"/>
            <a:t>variable</a:t>
          </a:r>
          <a:r>
            <a:rPr lang="ru-RU" dirty="0"/>
            <a:t> </a:t>
          </a:r>
          <a:r>
            <a:rPr lang="ru-RU" dirty="0" err="1"/>
            <a:t>names</a:t>
          </a:r>
          <a:r>
            <a:rPr lang="ru-RU" dirty="0"/>
            <a:t> </a:t>
          </a:r>
          <a:r>
            <a:rPr lang="ru-RU" dirty="0" err="1"/>
            <a:t>from</a:t>
          </a:r>
          <a:r>
            <a:rPr lang="ru-RU" dirty="0"/>
            <a:t> </a:t>
          </a:r>
          <a:r>
            <a:rPr lang="ru-RU" dirty="0" err="1"/>
            <a:t>the</a:t>
          </a:r>
          <a:r>
            <a:rPr lang="ru-RU" dirty="0"/>
            <a:t> HTML </a:t>
          </a:r>
          <a:r>
            <a:rPr lang="ru-RU" dirty="0" err="1"/>
            <a:t>header</a:t>
          </a:r>
          <a:endParaRPr lang="ru-RU" dirty="0"/>
        </a:p>
      </dgm:t>
    </dgm:pt>
    <dgm:pt modelId="{5D5D91FF-C9C8-4506-9D72-AF3CD1347E81}" type="parTrans" cxnId="{4F0D10AB-64FE-4B53-A73E-47FCFCA2984F}">
      <dgm:prSet/>
      <dgm:spPr/>
    </dgm:pt>
    <dgm:pt modelId="{D6B90AB3-76D1-4285-83B5-74D4822686D1}" type="sibTrans" cxnId="{4F0D10AB-64FE-4B53-A73E-47FCFCA2984F}">
      <dgm:prSet/>
      <dgm:spPr/>
    </dgm:pt>
    <dgm:pt modelId="{E3E47B38-16AF-4C99-A27E-BD8F5CBD17A5}" type="pres">
      <dgm:prSet presAssocID="{42BF2918-6F99-4C81-A461-D949A66E26CA}" presName="linearFlow" presStyleCnt="0">
        <dgm:presLayoutVars>
          <dgm:resizeHandles val="exact"/>
        </dgm:presLayoutVars>
      </dgm:prSet>
      <dgm:spPr/>
    </dgm:pt>
    <dgm:pt modelId="{6747B621-4D22-4F85-AF78-5102E50BFB94}" type="pres">
      <dgm:prSet presAssocID="{C1DE016E-0253-4BA2-B923-3322F790D718}" presName="node" presStyleLbl="node1" presStyleIdx="0" presStyleCnt="3">
        <dgm:presLayoutVars>
          <dgm:bulletEnabled val="1"/>
        </dgm:presLayoutVars>
      </dgm:prSet>
      <dgm:spPr/>
    </dgm:pt>
    <dgm:pt modelId="{9FEEF6D0-9D3F-4593-85D4-4F0BF57F0C0A}" type="pres">
      <dgm:prSet presAssocID="{65A72E40-6D6F-407A-BB4B-71CF2221E4FD}" presName="sibTrans" presStyleLbl="sibTrans2D1" presStyleIdx="0" presStyleCnt="2"/>
      <dgm:spPr/>
    </dgm:pt>
    <dgm:pt modelId="{6869D064-8C7A-42F9-A43A-5594FF14C461}" type="pres">
      <dgm:prSet presAssocID="{65A72E40-6D6F-407A-BB4B-71CF2221E4FD}" presName="connectorText" presStyleLbl="sibTrans2D1" presStyleIdx="0" presStyleCnt="2"/>
      <dgm:spPr/>
    </dgm:pt>
    <dgm:pt modelId="{BFFFC017-1A80-4B37-9513-9DC4C15FB73F}" type="pres">
      <dgm:prSet presAssocID="{137E5F5E-ADAF-4C1F-BE5E-ACD36D0884A5}" presName="node" presStyleLbl="node1" presStyleIdx="1" presStyleCnt="3">
        <dgm:presLayoutVars>
          <dgm:bulletEnabled val="1"/>
        </dgm:presLayoutVars>
      </dgm:prSet>
      <dgm:spPr/>
    </dgm:pt>
    <dgm:pt modelId="{B5121E33-26D7-48E8-9C63-E1CDF88731EC}" type="pres">
      <dgm:prSet presAssocID="{B233FA28-67C3-40B7-A88D-B02B28C792BE}" presName="sibTrans" presStyleLbl="sibTrans2D1" presStyleIdx="1" presStyleCnt="2"/>
      <dgm:spPr/>
    </dgm:pt>
    <dgm:pt modelId="{18D5C603-CA4B-4F92-B6AD-35C0F5606548}" type="pres">
      <dgm:prSet presAssocID="{B233FA28-67C3-40B7-A88D-B02B28C792BE}" presName="connectorText" presStyleLbl="sibTrans2D1" presStyleIdx="1" presStyleCnt="2"/>
      <dgm:spPr/>
    </dgm:pt>
    <dgm:pt modelId="{47C3558C-B21A-4FA7-974E-95C65F21C48E}" type="pres">
      <dgm:prSet presAssocID="{6030FF1F-9950-42EB-8013-95D58F6F5FCA}" presName="node" presStyleLbl="node1" presStyleIdx="2" presStyleCnt="3">
        <dgm:presLayoutVars>
          <dgm:bulletEnabled val="1"/>
        </dgm:presLayoutVars>
      </dgm:prSet>
      <dgm:spPr/>
    </dgm:pt>
  </dgm:ptLst>
  <dgm:cxnLst>
    <dgm:cxn modelId="{635FB81D-8CC1-4D87-A775-4152135735B3}" type="presOf" srcId="{6030FF1F-9950-42EB-8013-95D58F6F5FCA}" destId="{47C3558C-B21A-4FA7-974E-95C65F21C48E}" srcOrd="0" destOrd="0" presId="urn:microsoft.com/office/officeart/2005/8/layout/process2"/>
    <dgm:cxn modelId="{54081724-D3F0-48B7-A694-71B82A62CB6B}" type="presOf" srcId="{B233FA28-67C3-40B7-A88D-B02B28C792BE}" destId="{B5121E33-26D7-48E8-9C63-E1CDF88731EC}" srcOrd="0" destOrd="0" presId="urn:microsoft.com/office/officeart/2005/8/layout/process2"/>
    <dgm:cxn modelId="{984ADA42-E842-4656-B12C-EEB59FEAD45A}" type="presOf" srcId="{C1DE016E-0253-4BA2-B923-3322F790D718}" destId="{6747B621-4D22-4F85-AF78-5102E50BFB94}" srcOrd="0" destOrd="0" presId="urn:microsoft.com/office/officeart/2005/8/layout/process2"/>
    <dgm:cxn modelId="{7AAEF36E-14BA-4B16-8169-D5CEF1ED6DDF}" srcId="{42BF2918-6F99-4C81-A461-D949A66E26CA}" destId="{137E5F5E-ADAF-4C1F-BE5E-ACD36D0884A5}" srcOrd="1" destOrd="0" parTransId="{EDB73E02-13BD-40AB-9BBD-5D6649470C56}" sibTransId="{B233FA28-67C3-40B7-A88D-B02B28C792BE}"/>
    <dgm:cxn modelId="{5D400472-659D-4BD4-893F-169CB354320A}" type="presOf" srcId="{42BF2918-6F99-4C81-A461-D949A66E26CA}" destId="{E3E47B38-16AF-4C99-A27E-BD8F5CBD17A5}" srcOrd="0" destOrd="0" presId="urn:microsoft.com/office/officeart/2005/8/layout/process2"/>
    <dgm:cxn modelId="{CE627787-C274-4542-9E3F-23BEDAA07D5B}" type="presOf" srcId="{B233FA28-67C3-40B7-A88D-B02B28C792BE}" destId="{18D5C603-CA4B-4F92-B6AD-35C0F5606548}" srcOrd="1" destOrd="0" presId="urn:microsoft.com/office/officeart/2005/8/layout/process2"/>
    <dgm:cxn modelId="{1677538A-7F93-4B9B-999E-712338DC378D}" srcId="{42BF2918-6F99-4C81-A461-D949A66E26CA}" destId="{C1DE016E-0253-4BA2-B923-3322F790D718}" srcOrd="0" destOrd="0" parTransId="{539280EC-7262-44E5-BEAB-9DCAC0F40A68}" sibTransId="{65A72E40-6D6F-407A-BB4B-71CF2221E4FD}"/>
    <dgm:cxn modelId="{8283D58D-141C-463D-A306-8154228A015E}" type="presOf" srcId="{65A72E40-6D6F-407A-BB4B-71CF2221E4FD}" destId="{9FEEF6D0-9D3F-4593-85D4-4F0BF57F0C0A}" srcOrd="0" destOrd="0" presId="urn:microsoft.com/office/officeart/2005/8/layout/process2"/>
    <dgm:cxn modelId="{4F0D10AB-64FE-4B53-A73E-47FCFCA2984F}" srcId="{42BF2918-6F99-4C81-A461-D949A66E26CA}" destId="{6030FF1F-9950-42EB-8013-95D58F6F5FCA}" srcOrd="2" destOrd="0" parTransId="{5D5D91FF-C9C8-4506-9D72-AF3CD1347E81}" sibTransId="{D6B90AB3-76D1-4285-83B5-74D4822686D1}"/>
    <dgm:cxn modelId="{27D557ED-3531-4639-A449-B4CF8A602251}" type="presOf" srcId="{137E5F5E-ADAF-4C1F-BE5E-ACD36D0884A5}" destId="{BFFFC017-1A80-4B37-9513-9DC4C15FB73F}" srcOrd="0" destOrd="0" presId="urn:microsoft.com/office/officeart/2005/8/layout/process2"/>
    <dgm:cxn modelId="{2E2BAAF0-7108-4F9D-8198-CD380353A5FF}" type="presOf" srcId="{65A72E40-6D6F-407A-BB4B-71CF2221E4FD}" destId="{6869D064-8C7A-42F9-A43A-5594FF14C461}" srcOrd="1" destOrd="0" presId="urn:microsoft.com/office/officeart/2005/8/layout/process2"/>
    <dgm:cxn modelId="{AF15D903-217B-4A27-B077-35705E07962B}" type="presParOf" srcId="{E3E47B38-16AF-4C99-A27E-BD8F5CBD17A5}" destId="{6747B621-4D22-4F85-AF78-5102E50BFB94}" srcOrd="0" destOrd="0" presId="urn:microsoft.com/office/officeart/2005/8/layout/process2"/>
    <dgm:cxn modelId="{48E6C995-05C7-4F53-91B8-BFBD2BC51967}" type="presParOf" srcId="{E3E47B38-16AF-4C99-A27E-BD8F5CBD17A5}" destId="{9FEEF6D0-9D3F-4593-85D4-4F0BF57F0C0A}" srcOrd="1" destOrd="0" presId="urn:microsoft.com/office/officeart/2005/8/layout/process2"/>
    <dgm:cxn modelId="{A9474F3D-69DD-40A2-911A-350E7B3F281A}" type="presParOf" srcId="{9FEEF6D0-9D3F-4593-85D4-4F0BF57F0C0A}" destId="{6869D064-8C7A-42F9-A43A-5594FF14C461}" srcOrd="0" destOrd="0" presId="urn:microsoft.com/office/officeart/2005/8/layout/process2"/>
    <dgm:cxn modelId="{BC49B6B4-4630-41AD-929F-AB880A6CD556}" type="presParOf" srcId="{E3E47B38-16AF-4C99-A27E-BD8F5CBD17A5}" destId="{BFFFC017-1A80-4B37-9513-9DC4C15FB73F}" srcOrd="2" destOrd="0" presId="urn:microsoft.com/office/officeart/2005/8/layout/process2"/>
    <dgm:cxn modelId="{58A7E262-A24D-42F7-91A5-8F9938E5B433}" type="presParOf" srcId="{E3E47B38-16AF-4C99-A27E-BD8F5CBD17A5}" destId="{B5121E33-26D7-48E8-9C63-E1CDF88731EC}" srcOrd="3" destOrd="0" presId="urn:microsoft.com/office/officeart/2005/8/layout/process2"/>
    <dgm:cxn modelId="{274E2EC7-D7FC-410A-9D76-5A57E5D4FC75}" type="presParOf" srcId="{B5121E33-26D7-48E8-9C63-E1CDF88731EC}" destId="{18D5C603-CA4B-4F92-B6AD-35C0F5606548}" srcOrd="0" destOrd="0" presId="urn:microsoft.com/office/officeart/2005/8/layout/process2"/>
    <dgm:cxn modelId="{B8E6B961-CB56-4CFE-AB95-4AF58BE87C8C}" type="presParOf" srcId="{E3E47B38-16AF-4C99-A27E-BD8F5CBD17A5}" destId="{47C3558C-B21A-4FA7-974E-95C65F21C48E}"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F767E1-18EA-462D-B806-BE7C98F34C4F}" type="doc">
      <dgm:prSet loTypeId="urn:microsoft.com/office/officeart/2005/8/layout/hList6" loCatId="list" qsTypeId="urn:microsoft.com/office/officeart/2005/8/quickstyle/3d2" qsCatId="3D" csTypeId="urn:microsoft.com/office/officeart/2005/8/colors/accent1_5" csCatId="accent1" phldr="1"/>
      <dgm:spPr/>
      <dgm:t>
        <a:bodyPr/>
        <a:lstStyle/>
        <a:p>
          <a:endParaRPr lang="ru-RU"/>
        </a:p>
      </dgm:t>
    </dgm:pt>
    <dgm:pt modelId="{614595E1-81EF-44BC-9BE6-E1D56499A976}">
      <dgm:prSet phldrT="[Текст]" phldr="0"/>
      <dgm:spPr/>
      <dgm:t>
        <a:bodyPr/>
        <a:lstStyle/>
        <a:p>
          <a:pPr rtl="0"/>
          <a:r>
            <a:rPr lang="ru-RU" dirty="0"/>
            <a:t>Building </a:t>
          </a:r>
          <a:r>
            <a:rPr lang="ru-RU" dirty="0" err="1"/>
            <a:t>the</a:t>
          </a:r>
          <a:r>
            <a:rPr lang="ru-RU" dirty="0"/>
            <a:t> Model</a:t>
          </a:r>
        </a:p>
      </dgm:t>
    </dgm:pt>
    <dgm:pt modelId="{3CD250B9-8F27-4F04-8B7F-EEDEB0412147}" type="parTrans" cxnId="{F1935237-D6F9-435A-8C2B-3C965B69F3A7}">
      <dgm:prSet/>
      <dgm:spPr/>
      <dgm:t>
        <a:bodyPr/>
        <a:lstStyle/>
        <a:p>
          <a:endParaRPr lang="ru-RU"/>
        </a:p>
      </dgm:t>
    </dgm:pt>
    <dgm:pt modelId="{2864F064-8CE8-4E3F-9AC7-D2847A000012}" type="sibTrans" cxnId="{F1935237-D6F9-435A-8C2B-3C965B69F3A7}">
      <dgm:prSet/>
      <dgm:spPr/>
      <dgm:t>
        <a:bodyPr/>
        <a:lstStyle/>
        <a:p>
          <a:endParaRPr lang="ru-RU"/>
        </a:p>
      </dgm:t>
    </dgm:pt>
    <dgm:pt modelId="{5D989509-57C3-4F2D-A3BF-5E1327502F79}">
      <dgm:prSet phldr="0"/>
      <dgm:spPr/>
      <dgm:t>
        <a:bodyPr/>
        <a:lstStyle/>
        <a:p>
          <a:pPr rtl="0"/>
          <a:r>
            <a:rPr lang="ru-RU" dirty="0" err="1"/>
            <a:t>Load</a:t>
          </a:r>
          <a:r>
            <a:rPr lang="ru-RU" dirty="0"/>
            <a:t> </a:t>
          </a:r>
          <a:r>
            <a:rPr lang="ru-RU" dirty="0" err="1"/>
            <a:t>the</a:t>
          </a:r>
          <a:r>
            <a:rPr lang="ru-RU" dirty="0"/>
            <a:t> </a:t>
          </a:r>
          <a:r>
            <a:rPr lang="ru-RU" dirty="0" err="1"/>
            <a:t>dataset</a:t>
          </a:r>
          <a:r>
            <a:rPr lang="ru-RU" dirty="0"/>
            <a:t>: </a:t>
          </a:r>
          <a:r>
            <a:rPr lang="ru-RU" dirty="0" err="1"/>
            <a:t>This</a:t>
          </a:r>
          <a:r>
            <a:rPr lang="ru-RU" dirty="0"/>
            <a:t> </a:t>
          </a:r>
          <a:r>
            <a:rPr lang="ru-RU" dirty="0" err="1"/>
            <a:t>involves</a:t>
          </a:r>
          <a:r>
            <a:rPr lang="ru-RU" dirty="0"/>
            <a:t> </a:t>
          </a:r>
          <a:r>
            <a:rPr lang="ru-RU" dirty="0" err="1"/>
            <a:t>importing</a:t>
          </a:r>
          <a:r>
            <a:rPr lang="ru-RU" dirty="0"/>
            <a:t> </a:t>
          </a:r>
          <a:r>
            <a:rPr lang="ru-RU" dirty="0" err="1"/>
            <a:t>the</a:t>
          </a:r>
          <a:r>
            <a:rPr lang="ru-RU" dirty="0"/>
            <a:t> </a:t>
          </a:r>
          <a:r>
            <a:rPr lang="ru-RU" dirty="0" err="1"/>
            <a:t>dataset</a:t>
          </a:r>
          <a:r>
            <a:rPr lang="ru-RU" dirty="0"/>
            <a:t> </a:t>
          </a:r>
          <a:r>
            <a:rPr lang="ru-RU" dirty="0" err="1"/>
            <a:t>into</a:t>
          </a:r>
          <a:r>
            <a:rPr lang="ru-RU" dirty="0"/>
            <a:t> </a:t>
          </a:r>
          <a:r>
            <a:rPr lang="ru-RU" dirty="0" err="1"/>
            <a:t>NumPy</a:t>
          </a:r>
          <a:r>
            <a:rPr lang="ru-RU" dirty="0"/>
            <a:t> </a:t>
          </a:r>
          <a:r>
            <a:rPr lang="ru-RU" dirty="0" err="1"/>
            <a:t>and</a:t>
          </a:r>
          <a:r>
            <a:rPr lang="ru-RU" dirty="0"/>
            <a:t> </a:t>
          </a:r>
          <a:r>
            <a:rPr lang="ru-RU" dirty="0" err="1"/>
            <a:t>Pandas</a:t>
          </a:r>
          <a:r>
            <a:rPr lang="ru-RU" dirty="0"/>
            <a:t>, </a:t>
          </a:r>
          <a:r>
            <a:rPr lang="ru-RU" dirty="0" err="1"/>
            <a:t>which</a:t>
          </a:r>
          <a:r>
            <a:rPr lang="ru-RU" dirty="0"/>
            <a:t> </a:t>
          </a:r>
          <a:r>
            <a:rPr lang="ru-RU" dirty="0" err="1"/>
            <a:t>are</a:t>
          </a:r>
          <a:r>
            <a:rPr lang="ru-RU" dirty="0"/>
            <a:t> </a:t>
          </a:r>
          <a:r>
            <a:rPr lang="ru-RU" dirty="0" err="1"/>
            <a:t>popular</a:t>
          </a:r>
          <a:r>
            <a:rPr lang="ru-RU" dirty="0"/>
            <a:t> Python </a:t>
          </a:r>
          <a:r>
            <a:rPr lang="ru-RU" dirty="0" err="1"/>
            <a:t>libraries</a:t>
          </a:r>
          <a:r>
            <a:rPr lang="ru-RU" dirty="0"/>
            <a:t> </a:t>
          </a:r>
          <a:r>
            <a:rPr lang="ru-RU" dirty="0" err="1"/>
            <a:t>for</a:t>
          </a:r>
          <a:r>
            <a:rPr lang="ru-RU" dirty="0"/>
            <a:t> </a:t>
          </a:r>
          <a:r>
            <a:rPr lang="ru-RU" dirty="0" err="1"/>
            <a:t>data</a:t>
          </a:r>
          <a:r>
            <a:rPr lang="ru-RU" dirty="0"/>
            <a:t> </a:t>
          </a:r>
          <a:r>
            <a:rPr lang="ru-RU" dirty="0" err="1"/>
            <a:t>manipulation</a:t>
          </a:r>
          <a:r>
            <a:rPr lang="ru-RU" dirty="0"/>
            <a:t>.</a:t>
          </a:r>
          <a:endParaRPr lang="ru-RU" dirty="0">
            <a:latin typeface="Calibri Light" panose="020F0302020204030204"/>
          </a:endParaRPr>
        </a:p>
      </dgm:t>
    </dgm:pt>
    <dgm:pt modelId="{40192667-5BC4-437E-BCD4-4F00CAB00CAD}" type="parTrans" cxnId="{6D39BA51-69DF-485F-B4E9-7F6CE587C99B}">
      <dgm:prSet/>
      <dgm:spPr/>
    </dgm:pt>
    <dgm:pt modelId="{0CF2866C-E3DD-4E17-AF86-218097134438}" type="sibTrans" cxnId="{6D39BA51-69DF-485F-B4E9-7F6CE587C99B}">
      <dgm:prSet/>
      <dgm:spPr/>
    </dgm:pt>
    <dgm:pt modelId="{A648C33A-3A7D-492A-86D4-9F4D436D51EF}">
      <dgm:prSet phldr="0"/>
      <dgm:spPr/>
      <dgm:t>
        <a:bodyPr/>
        <a:lstStyle/>
        <a:p>
          <a:pPr rtl="0"/>
          <a:r>
            <a:rPr lang="ru-RU" dirty="0"/>
            <a:t>Data preparation: This step involves cleaning and transforming the data so that it can be used for modeling. It also involves splitting the data into training and test datasets.</a:t>
          </a:r>
          <a:endParaRPr lang="ru-RU" dirty="0">
            <a:latin typeface="Calibri Light" panose="020F0302020204030204"/>
          </a:endParaRPr>
        </a:p>
      </dgm:t>
    </dgm:pt>
    <dgm:pt modelId="{A08818AA-E640-493E-9270-5D1D0D47473A}" type="parTrans" cxnId="{E215739C-83EA-49F1-8987-58C7CEA16363}">
      <dgm:prSet/>
      <dgm:spPr/>
    </dgm:pt>
    <dgm:pt modelId="{79F38006-E4DD-4764-895D-2B9F624D4905}" type="sibTrans" cxnId="{E215739C-83EA-49F1-8987-58C7CEA16363}">
      <dgm:prSet/>
      <dgm:spPr/>
    </dgm:pt>
    <dgm:pt modelId="{933E2658-596F-4E9C-9C70-27033B224619}">
      <dgm:prSet phldr="0"/>
      <dgm:spPr/>
      <dgm:t>
        <a:bodyPr/>
        <a:lstStyle/>
        <a:p>
          <a:pPr rtl="0"/>
          <a:r>
            <a:rPr lang="ru-RU" dirty="0"/>
            <a:t>Choosing a Machine Learning (ML) algorithm: There are many types of ML algorithms, such as regression, classification, clustering, and others. The choice of algorithm depends on the problem being solved and the characteristics of the data.</a:t>
          </a:r>
          <a:endParaRPr lang="ru-RU" dirty="0">
            <a:latin typeface="Calibri Light" panose="020F0302020204030204"/>
          </a:endParaRPr>
        </a:p>
      </dgm:t>
    </dgm:pt>
    <dgm:pt modelId="{2E8DC16A-DE0D-4F7E-A564-1D1BE0C7EA22}" type="parTrans" cxnId="{0AB0318B-70C7-4EB9-B1BA-74AF91B6A25D}">
      <dgm:prSet/>
      <dgm:spPr/>
    </dgm:pt>
    <dgm:pt modelId="{87283889-6D45-4E31-B3F2-24C8148641E5}" type="sibTrans" cxnId="{0AB0318B-70C7-4EB9-B1BA-74AF91B6A25D}">
      <dgm:prSet/>
      <dgm:spPr/>
    </dgm:pt>
    <dgm:pt modelId="{44359BE3-77C2-467E-81A5-B6721DB256BB}">
      <dgm:prSet phldr="0"/>
      <dgm:spPr/>
      <dgm:t>
        <a:bodyPr/>
        <a:lstStyle/>
        <a:p>
          <a:pPr rtl="0"/>
          <a:r>
            <a:rPr lang="ru-RU" dirty="0"/>
            <a:t>Setting the parameters: Many ML algorithms have parameters that need to be set before training the model. GridSearchCV is a popular method for tuning the hyperparameters of an algorithm.</a:t>
          </a:r>
          <a:endParaRPr lang="ru-RU" dirty="0">
            <a:latin typeface="Calibri Light" panose="020F0302020204030204"/>
          </a:endParaRPr>
        </a:p>
      </dgm:t>
    </dgm:pt>
    <dgm:pt modelId="{5D5581C9-C4C4-4E25-BB52-BB7393A27F79}" type="parTrans" cxnId="{30680403-4FBD-41EC-B846-7D3107ABD82E}">
      <dgm:prSet/>
      <dgm:spPr/>
    </dgm:pt>
    <dgm:pt modelId="{34801983-0A4D-4FB3-86BD-23A905F10F1E}" type="sibTrans" cxnId="{30680403-4FBD-41EC-B846-7D3107ABD82E}">
      <dgm:prSet/>
      <dgm:spPr/>
    </dgm:pt>
    <dgm:pt modelId="{8CDAEA69-DBEC-45E9-AFC9-3A030B609B42}">
      <dgm:prSet phldr="0"/>
      <dgm:spPr/>
      <dgm:t>
        <a:bodyPr/>
        <a:lstStyle/>
        <a:p>
          <a:pPr rtl="0"/>
          <a:r>
            <a:rPr lang="ru-RU" dirty="0"/>
            <a:t>Fitting the model: The final step is to fit the model to the training data using the selected algorithm and parameters. This involves training the model on the training dataset and testing its performance on the test dataset.</a:t>
          </a:r>
          <a:endParaRPr lang="ru-RU" dirty="0">
            <a:latin typeface="Calibri Light" panose="020F0302020204030204"/>
          </a:endParaRPr>
        </a:p>
      </dgm:t>
    </dgm:pt>
    <dgm:pt modelId="{65F869E0-89C0-4801-885C-CF8DE8BAC439}" type="parTrans" cxnId="{6121E9FA-B4C9-482A-A4D1-72A9BDFA5A61}">
      <dgm:prSet/>
      <dgm:spPr/>
    </dgm:pt>
    <dgm:pt modelId="{8D639BD5-4E0E-4E9C-B2AA-D0EBE614EEB0}" type="sibTrans" cxnId="{6121E9FA-B4C9-482A-A4D1-72A9BDFA5A61}">
      <dgm:prSet/>
      <dgm:spPr/>
    </dgm:pt>
    <dgm:pt modelId="{26372B9C-3D5E-4110-BCED-89705B062938}">
      <dgm:prSet phldr="0"/>
      <dgm:spPr/>
      <dgm:t>
        <a:bodyPr/>
        <a:lstStyle/>
        <a:p>
          <a:pPr algn="l" rtl="0"/>
          <a:r>
            <a:rPr lang="ru-RU" dirty="0"/>
            <a:t>In evaluating the model, there are several steps that need to be taken. </a:t>
          </a:r>
          <a:endParaRPr lang="ru-RU" dirty="0">
            <a:latin typeface="Calibri Light" panose="020F0302020204030204"/>
          </a:endParaRPr>
        </a:p>
      </dgm:t>
    </dgm:pt>
    <dgm:pt modelId="{961E5177-49A0-419B-B9EA-B8B3CBDCEAE2}" type="parTrans" cxnId="{DFD0AE55-1AD4-4F38-9DB6-BBB6DD973B4D}">
      <dgm:prSet/>
      <dgm:spPr/>
    </dgm:pt>
    <dgm:pt modelId="{9D0F3DA5-3832-4E5E-B01C-C3E20FD824AE}" type="sibTrans" cxnId="{DFD0AE55-1AD4-4F38-9DB6-BBB6DD973B4D}">
      <dgm:prSet/>
      <dgm:spPr/>
    </dgm:pt>
    <dgm:pt modelId="{2D504CE9-A854-4FF7-91C6-CB386EE161B6}">
      <dgm:prSet phldr="0"/>
      <dgm:spPr/>
      <dgm:t>
        <a:bodyPr/>
        <a:lstStyle/>
        <a:p>
          <a:pPr algn="l"/>
          <a:r>
            <a:rPr lang="ru-RU" dirty="0"/>
            <a:t>Next, we need to get the tuned hyperparameters for each type of algorithm. This involves finding the optimal values for the various parameters that are used in the machine learning algorithm. We can use techniques such as GridSearchCV to do this.</a:t>
          </a:r>
        </a:p>
      </dgm:t>
    </dgm:pt>
    <dgm:pt modelId="{AC957F4B-D8AF-443D-8DCF-9543A707ABA7}" type="parTrans" cxnId="{B92C81FD-3D63-4A85-BD73-199E15E84EF0}">
      <dgm:prSet/>
      <dgm:spPr/>
    </dgm:pt>
    <dgm:pt modelId="{B0B862BE-6659-414D-9183-7FEA4EEA143C}" type="sibTrans" cxnId="{B92C81FD-3D63-4A85-BD73-199E15E84EF0}">
      <dgm:prSet/>
      <dgm:spPr/>
    </dgm:pt>
    <dgm:pt modelId="{5475EA54-C804-4A1D-9420-7BA17477CD7A}">
      <dgm:prSet phldr="0"/>
      <dgm:spPr/>
      <dgm:t>
        <a:bodyPr/>
        <a:lstStyle/>
        <a:p>
          <a:pPr algn="l"/>
          <a:r>
            <a:rPr lang="ru-RU" dirty="0"/>
            <a:t>Finally, we need to plot the confusion matrix to see how well the model is performing. The confusion matrix shows the number of true positives, false positives, true negatives, and false negatives. This can help us identify any issues with the model and make improvements as necessary.</a:t>
          </a:r>
        </a:p>
      </dgm:t>
    </dgm:pt>
    <dgm:pt modelId="{AC2220A0-BEC2-4DB8-8841-91A1D2ED4F0D}" type="parTrans" cxnId="{E6C8E6E4-3557-44AA-9EF5-848B52784D71}">
      <dgm:prSet/>
      <dgm:spPr/>
    </dgm:pt>
    <dgm:pt modelId="{8684A6A8-E360-49A5-9D26-135D0B6120AD}" type="sibTrans" cxnId="{E6C8E6E4-3557-44AA-9EF5-848B52784D71}">
      <dgm:prSet/>
      <dgm:spPr/>
    </dgm:pt>
    <dgm:pt modelId="{C2573C7D-9DDE-4781-8634-D1023859ECB5}">
      <dgm:prSet phldr="0"/>
      <dgm:spPr/>
      <dgm:t>
        <a:bodyPr/>
        <a:lstStyle/>
        <a:p>
          <a:r>
            <a:rPr lang="ru-RU" dirty="0"/>
            <a:t>First, we need to check the accuracy of each model to see how well they perform. This can be done by comparing the predicted output with the actual output.</a:t>
          </a:r>
        </a:p>
      </dgm:t>
    </dgm:pt>
    <dgm:pt modelId="{6FD7C8F7-94D5-48CF-ACB2-AE237106D044}" type="parTrans" cxnId="{89BD1BC5-F5AF-429B-BE1D-F28653241BBE}">
      <dgm:prSet/>
      <dgm:spPr/>
    </dgm:pt>
    <dgm:pt modelId="{F13E263C-E89B-4B96-A0E1-4C50E313130A}" type="sibTrans" cxnId="{89BD1BC5-F5AF-429B-BE1D-F28653241BBE}">
      <dgm:prSet/>
      <dgm:spPr/>
    </dgm:pt>
    <dgm:pt modelId="{1831F6DD-D4F7-4458-900C-60A74DBB41F8}">
      <dgm:prSet phldr="0"/>
      <dgm:spPr/>
      <dgm:t>
        <a:bodyPr/>
        <a:lstStyle/>
        <a:p>
          <a:pPr algn="l" rtl="0"/>
          <a:r>
            <a:rPr lang="ru-RU" dirty="0"/>
            <a:t>Feature Engineering and Algorithm Tuning are techniques used to improve the performance of a machine learning model.</a:t>
          </a:r>
          <a:endParaRPr lang="ru-RU" dirty="0">
            <a:latin typeface="Calibri Light" panose="020F0302020204030204"/>
          </a:endParaRPr>
        </a:p>
      </dgm:t>
    </dgm:pt>
    <dgm:pt modelId="{758F41FB-D3BA-48E5-AC57-43A20AC74682}" type="parTrans" cxnId="{11829623-0525-425A-842A-4D266B710452}">
      <dgm:prSet/>
      <dgm:spPr/>
    </dgm:pt>
    <dgm:pt modelId="{5F8614D5-C6A8-4392-9AE5-59D3EB9C7F46}" type="sibTrans" cxnId="{11829623-0525-425A-842A-4D266B710452}">
      <dgm:prSet/>
      <dgm:spPr/>
    </dgm:pt>
    <dgm:pt modelId="{508C34A8-D037-4ADC-ACCA-76D7A9893E51}">
      <dgm:prSet phldr="0"/>
      <dgm:spPr/>
      <dgm:t>
        <a:bodyPr/>
        <a:lstStyle/>
        <a:p>
          <a:pPr algn="l"/>
          <a:r>
            <a:rPr lang="ru-RU" dirty="0"/>
            <a:t>Feature Engineering involves selecting or transforming the features used by the model to make better predictions. This may include removing irrelevant or redundant features, creating new features based on existing ones, or scaling/normalizing the features to improve their influence on the model.</a:t>
          </a:r>
        </a:p>
      </dgm:t>
    </dgm:pt>
    <dgm:pt modelId="{31AA742B-1896-42D9-91FA-257BE5BF9670}" type="parTrans" cxnId="{20CF3602-E65A-4550-990E-B5B06D79AC9E}">
      <dgm:prSet/>
      <dgm:spPr/>
    </dgm:pt>
    <dgm:pt modelId="{E6671D7F-29CA-4F54-9C9C-1B9D3136B22C}" type="sibTrans" cxnId="{20CF3602-E65A-4550-990E-B5B06D79AC9E}">
      <dgm:prSet/>
      <dgm:spPr/>
    </dgm:pt>
    <dgm:pt modelId="{0015B531-DDA5-4B14-8E9A-43E224701DD3}">
      <dgm:prSet phldr="0"/>
      <dgm:spPr/>
      <dgm:t>
        <a:bodyPr/>
        <a:lstStyle/>
        <a:p>
          <a:pPr algn="l"/>
          <a:r>
            <a:rPr lang="ru-RU" dirty="0"/>
            <a:t>Algorithm Tuning involves adjusting the hyperparameters of the machine learning algorithm to optimize its performance. This may include changing the learning rate, regularization parameters, or number of hidden layers in a neural network.</a:t>
          </a:r>
        </a:p>
      </dgm:t>
    </dgm:pt>
    <dgm:pt modelId="{FF6510AE-1E15-41B4-81F6-6BB4B134486B}" type="parTrans" cxnId="{A404F057-123F-44D2-9F9E-E78C6E681E89}">
      <dgm:prSet/>
      <dgm:spPr/>
    </dgm:pt>
    <dgm:pt modelId="{56195A19-FF14-4CB6-A052-ADC00F82826B}" type="sibTrans" cxnId="{A404F057-123F-44D2-9F9E-E78C6E681E89}">
      <dgm:prSet/>
      <dgm:spPr/>
    </dgm:pt>
    <dgm:pt modelId="{AC26E979-2A8A-405B-92DA-1B42924C80B2}">
      <dgm:prSet phldr="0"/>
      <dgm:spPr/>
      <dgm:t>
        <a:bodyPr/>
        <a:lstStyle/>
        <a:p>
          <a:pPr algn="l"/>
          <a:r>
            <a:rPr lang="ru-RU" dirty="0"/>
            <a:t>By performing Feature Engineering and Algorithm Tuning, we can improve the accuracy and efficiency of the model, ultimately making better predictions on new data.</a:t>
          </a:r>
        </a:p>
      </dgm:t>
    </dgm:pt>
    <dgm:pt modelId="{37937570-5CB0-4A64-B0EB-BBA220368691}" type="parTrans" cxnId="{BC07737E-BCAB-4644-AAC8-F1E370DB1080}">
      <dgm:prSet/>
      <dgm:spPr/>
    </dgm:pt>
    <dgm:pt modelId="{CB671A69-2F33-418D-8C6F-669D961BE0F1}" type="sibTrans" cxnId="{BC07737E-BCAB-4644-AAC8-F1E370DB1080}">
      <dgm:prSet/>
      <dgm:spPr/>
    </dgm:pt>
    <dgm:pt modelId="{1455FFFE-7E44-4200-A10D-19EE8FEEFEA1}">
      <dgm:prSet phldr="0"/>
      <dgm:spPr/>
      <dgm:t>
        <a:bodyPr/>
        <a:lstStyle/>
        <a:p>
          <a:pPr algn="l" rtl="0"/>
          <a:r>
            <a:rPr lang="ru-RU" dirty="0"/>
            <a:t>Find the Best Model </a:t>
          </a:r>
          <a:endParaRPr lang="ru-RU" dirty="0">
            <a:latin typeface="Calibri Light" panose="020F0302020204030204"/>
          </a:endParaRPr>
        </a:p>
      </dgm:t>
    </dgm:pt>
    <dgm:pt modelId="{DCFC4521-35EA-41A8-BB34-7832CBE888B4}" type="parTrans" cxnId="{E03FECA2-49C5-4FC5-8AEF-801CC0CF4B7A}">
      <dgm:prSet/>
      <dgm:spPr/>
    </dgm:pt>
    <dgm:pt modelId="{7AE6E432-D190-4E1D-BAFA-21DECD5D6ADF}" type="sibTrans" cxnId="{E03FECA2-49C5-4FC5-8AEF-801CC0CF4B7A}">
      <dgm:prSet/>
      <dgm:spPr/>
    </dgm:pt>
    <dgm:pt modelId="{96C8B778-CDE6-44EE-AB32-85F19BA30DCC}">
      <dgm:prSet phldr="0"/>
      <dgm:spPr/>
      <dgm:t>
        <a:bodyPr/>
        <a:lstStyle/>
        <a:p>
          <a:r>
            <a:rPr lang="ru-RU" dirty="0"/>
            <a:t>The model with the best accuracy score will be the best performing model.</a:t>
          </a:r>
        </a:p>
      </dgm:t>
    </dgm:pt>
    <dgm:pt modelId="{0148F487-00BF-4D7E-95A6-BDC6A7A349E3}" type="parTrans" cxnId="{232996CF-96B7-4822-B3FB-9846C4F8C615}">
      <dgm:prSet/>
      <dgm:spPr/>
    </dgm:pt>
    <dgm:pt modelId="{8BE6D391-256F-4355-ACCF-4AAD4C0B6FFB}" type="sibTrans" cxnId="{232996CF-96B7-4822-B3FB-9846C4F8C615}">
      <dgm:prSet/>
      <dgm:spPr/>
    </dgm:pt>
    <dgm:pt modelId="{287EC13E-C18B-4DBA-872F-F1401D155D0B}" type="pres">
      <dgm:prSet presAssocID="{50F767E1-18EA-462D-B806-BE7C98F34C4F}" presName="Name0" presStyleCnt="0">
        <dgm:presLayoutVars>
          <dgm:dir/>
          <dgm:resizeHandles val="exact"/>
        </dgm:presLayoutVars>
      </dgm:prSet>
      <dgm:spPr/>
    </dgm:pt>
    <dgm:pt modelId="{4C77CB21-CAFD-4C6C-8F6C-616A71E876C6}" type="pres">
      <dgm:prSet presAssocID="{614595E1-81EF-44BC-9BE6-E1D56499A976}" presName="node" presStyleLbl="node1" presStyleIdx="0" presStyleCnt="4">
        <dgm:presLayoutVars>
          <dgm:bulletEnabled val="1"/>
        </dgm:presLayoutVars>
      </dgm:prSet>
      <dgm:spPr/>
    </dgm:pt>
    <dgm:pt modelId="{67C70CC5-1D5A-4B1D-BEEF-82B456D72E8C}" type="pres">
      <dgm:prSet presAssocID="{2864F064-8CE8-4E3F-9AC7-D2847A000012}" presName="sibTrans" presStyleCnt="0"/>
      <dgm:spPr/>
    </dgm:pt>
    <dgm:pt modelId="{52191A2D-1965-4C76-95A4-AD22A627F338}" type="pres">
      <dgm:prSet presAssocID="{26372B9C-3D5E-4110-BCED-89705B062938}" presName="node" presStyleLbl="node1" presStyleIdx="1" presStyleCnt="4">
        <dgm:presLayoutVars>
          <dgm:bulletEnabled val="1"/>
        </dgm:presLayoutVars>
      </dgm:prSet>
      <dgm:spPr/>
    </dgm:pt>
    <dgm:pt modelId="{F599617A-9B41-4CB0-8C0C-2B4D4A80C7EF}" type="pres">
      <dgm:prSet presAssocID="{9D0F3DA5-3832-4E5E-B01C-C3E20FD824AE}" presName="sibTrans" presStyleCnt="0"/>
      <dgm:spPr/>
    </dgm:pt>
    <dgm:pt modelId="{3B7DE697-C64A-4EE1-8C3E-EA1558055EA1}" type="pres">
      <dgm:prSet presAssocID="{1831F6DD-D4F7-4458-900C-60A74DBB41F8}" presName="node" presStyleLbl="node1" presStyleIdx="2" presStyleCnt="4">
        <dgm:presLayoutVars>
          <dgm:bulletEnabled val="1"/>
        </dgm:presLayoutVars>
      </dgm:prSet>
      <dgm:spPr/>
    </dgm:pt>
    <dgm:pt modelId="{B131C3F2-C47C-4722-9938-C8EC5AD57831}" type="pres">
      <dgm:prSet presAssocID="{5F8614D5-C6A8-4392-9AE5-59D3EB9C7F46}" presName="sibTrans" presStyleCnt="0"/>
      <dgm:spPr/>
    </dgm:pt>
    <dgm:pt modelId="{FE43852F-B4D4-43A2-A86B-B297F81F65D9}" type="pres">
      <dgm:prSet presAssocID="{1455FFFE-7E44-4200-A10D-19EE8FEEFEA1}" presName="node" presStyleLbl="node1" presStyleIdx="3" presStyleCnt="4">
        <dgm:presLayoutVars>
          <dgm:bulletEnabled val="1"/>
        </dgm:presLayoutVars>
      </dgm:prSet>
      <dgm:spPr/>
    </dgm:pt>
  </dgm:ptLst>
  <dgm:cxnLst>
    <dgm:cxn modelId="{20CF3602-E65A-4550-990E-B5B06D79AC9E}" srcId="{1831F6DD-D4F7-4458-900C-60A74DBB41F8}" destId="{508C34A8-D037-4ADC-ACCA-76D7A9893E51}" srcOrd="0" destOrd="0" parTransId="{31AA742B-1896-42D9-91FA-257BE5BF9670}" sibTransId="{E6671D7F-29CA-4F54-9C9C-1B9D3136B22C}"/>
    <dgm:cxn modelId="{30680403-4FBD-41EC-B846-7D3107ABD82E}" srcId="{614595E1-81EF-44BC-9BE6-E1D56499A976}" destId="{44359BE3-77C2-467E-81A5-B6721DB256BB}" srcOrd="3" destOrd="0" parTransId="{5D5581C9-C4C4-4E25-BB52-BB7393A27F79}" sibTransId="{34801983-0A4D-4FB3-86BD-23A905F10F1E}"/>
    <dgm:cxn modelId="{11829623-0525-425A-842A-4D266B710452}" srcId="{50F767E1-18EA-462D-B806-BE7C98F34C4F}" destId="{1831F6DD-D4F7-4458-900C-60A74DBB41F8}" srcOrd="2" destOrd="0" parTransId="{758F41FB-D3BA-48E5-AC57-43A20AC74682}" sibTransId="{5F8614D5-C6A8-4392-9AE5-59D3EB9C7F46}"/>
    <dgm:cxn modelId="{D7B66534-B91F-4E9E-BD11-727821F38A25}" type="presOf" srcId="{5D989509-57C3-4F2D-A3BF-5E1327502F79}" destId="{4C77CB21-CAFD-4C6C-8F6C-616A71E876C6}" srcOrd="0" destOrd="1" presId="urn:microsoft.com/office/officeart/2005/8/layout/hList6"/>
    <dgm:cxn modelId="{F1935237-D6F9-435A-8C2B-3C965B69F3A7}" srcId="{50F767E1-18EA-462D-B806-BE7C98F34C4F}" destId="{614595E1-81EF-44BC-9BE6-E1D56499A976}" srcOrd="0" destOrd="0" parTransId="{3CD250B9-8F27-4F04-8B7F-EEDEB0412147}" sibTransId="{2864F064-8CE8-4E3F-9AC7-D2847A000012}"/>
    <dgm:cxn modelId="{7BEE745C-5C3B-4681-A8AB-CEC3703B92F5}" type="presOf" srcId="{96C8B778-CDE6-44EE-AB32-85F19BA30DCC}" destId="{FE43852F-B4D4-43A2-A86B-B297F81F65D9}" srcOrd="0" destOrd="1" presId="urn:microsoft.com/office/officeart/2005/8/layout/hList6"/>
    <dgm:cxn modelId="{56A4695F-35E8-4A3B-B7B3-25F39EAC1B9B}" type="presOf" srcId="{0015B531-DDA5-4B14-8E9A-43E224701DD3}" destId="{3B7DE697-C64A-4EE1-8C3E-EA1558055EA1}" srcOrd="0" destOrd="2" presId="urn:microsoft.com/office/officeart/2005/8/layout/hList6"/>
    <dgm:cxn modelId="{BFBD1843-4F53-431B-9F4E-1C62C3309CA0}" type="presOf" srcId="{1455FFFE-7E44-4200-A10D-19EE8FEEFEA1}" destId="{FE43852F-B4D4-43A2-A86B-B297F81F65D9}" srcOrd="0" destOrd="0" presId="urn:microsoft.com/office/officeart/2005/8/layout/hList6"/>
    <dgm:cxn modelId="{9B615863-43F1-4F7C-822B-2AE3130A2BBE}" type="presOf" srcId="{50F767E1-18EA-462D-B806-BE7C98F34C4F}" destId="{287EC13E-C18B-4DBA-872F-F1401D155D0B}" srcOrd="0" destOrd="0" presId="urn:microsoft.com/office/officeart/2005/8/layout/hList6"/>
    <dgm:cxn modelId="{863FC445-1C5E-44BF-9509-B52E0400AD98}" type="presOf" srcId="{AC26E979-2A8A-405B-92DA-1B42924C80B2}" destId="{3B7DE697-C64A-4EE1-8C3E-EA1558055EA1}" srcOrd="0" destOrd="3" presId="urn:microsoft.com/office/officeart/2005/8/layout/hList6"/>
    <dgm:cxn modelId="{6F24414C-0172-47B2-AD9C-E80B08553364}" type="presOf" srcId="{C2573C7D-9DDE-4781-8634-D1023859ECB5}" destId="{52191A2D-1965-4C76-95A4-AD22A627F338}" srcOrd="0" destOrd="1" presId="urn:microsoft.com/office/officeart/2005/8/layout/hList6"/>
    <dgm:cxn modelId="{6D39BA51-69DF-485F-B4E9-7F6CE587C99B}" srcId="{614595E1-81EF-44BC-9BE6-E1D56499A976}" destId="{5D989509-57C3-4F2D-A3BF-5E1327502F79}" srcOrd="0" destOrd="0" parTransId="{40192667-5BC4-437E-BCD4-4F00CAB00CAD}" sibTransId="{0CF2866C-E3DD-4E17-AF86-218097134438}"/>
    <dgm:cxn modelId="{94DF1C75-0391-4EF8-A45E-2710B10FC3CB}" type="presOf" srcId="{933E2658-596F-4E9C-9C70-27033B224619}" destId="{4C77CB21-CAFD-4C6C-8F6C-616A71E876C6}" srcOrd="0" destOrd="3" presId="urn:microsoft.com/office/officeart/2005/8/layout/hList6"/>
    <dgm:cxn modelId="{DFD0AE55-1AD4-4F38-9DB6-BBB6DD973B4D}" srcId="{50F767E1-18EA-462D-B806-BE7C98F34C4F}" destId="{26372B9C-3D5E-4110-BCED-89705B062938}" srcOrd="1" destOrd="0" parTransId="{961E5177-49A0-419B-B9EA-B8B3CBDCEAE2}" sibTransId="{9D0F3DA5-3832-4E5E-B01C-C3E20FD824AE}"/>
    <dgm:cxn modelId="{A404F057-123F-44D2-9F9E-E78C6E681E89}" srcId="{1831F6DD-D4F7-4458-900C-60A74DBB41F8}" destId="{0015B531-DDA5-4B14-8E9A-43E224701DD3}" srcOrd="1" destOrd="0" parTransId="{FF6510AE-1E15-41B4-81F6-6BB4B134486B}" sibTransId="{56195A19-FF14-4CB6-A052-ADC00F82826B}"/>
    <dgm:cxn modelId="{BC07737E-BCAB-4644-AAC8-F1E370DB1080}" srcId="{1831F6DD-D4F7-4458-900C-60A74DBB41F8}" destId="{AC26E979-2A8A-405B-92DA-1B42924C80B2}" srcOrd="2" destOrd="0" parTransId="{37937570-5CB0-4A64-B0EB-BBA220368691}" sibTransId="{CB671A69-2F33-418D-8C6F-669D961BE0F1}"/>
    <dgm:cxn modelId="{FDECC27F-491B-4965-9DA8-CA6E3E689A3E}" type="presOf" srcId="{614595E1-81EF-44BC-9BE6-E1D56499A976}" destId="{4C77CB21-CAFD-4C6C-8F6C-616A71E876C6}" srcOrd="0" destOrd="0" presId="urn:microsoft.com/office/officeart/2005/8/layout/hList6"/>
    <dgm:cxn modelId="{0AB0318B-70C7-4EB9-B1BA-74AF91B6A25D}" srcId="{614595E1-81EF-44BC-9BE6-E1D56499A976}" destId="{933E2658-596F-4E9C-9C70-27033B224619}" srcOrd="2" destOrd="0" parTransId="{2E8DC16A-DE0D-4F7E-A564-1D1BE0C7EA22}" sibTransId="{87283889-6D45-4E31-B3F2-24C8148641E5}"/>
    <dgm:cxn modelId="{0B9B8E8D-7287-4249-A637-64CAAB7D4214}" type="presOf" srcId="{5475EA54-C804-4A1D-9420-7BA17477CD7A}" destId="{52191A2D-1965-4C76-95A4-AD22A627F338}" srcOrd="0" destOrd="3" presId="urn:microsoft.com/office/officeart/2005/8/layout/hList6"/>
    <dgm:cxn modelId="{6E39608F-7225-4393-B1C8-C38D769AB312}" type="presOf" srcId="{1831F6DD-D4F7-4458-900C-60A74DBB41F8}" destId="{3B7DE697-C64A-4EE1-8C3E-EA1558055EA1}" srcOrd="0" destOrd="0" presId="urn:microsoft.com/office/officeart/2005/8/layout/hList6"/>
    <dgm:cxn modelId="{E215739C-83EA-49F1-8987-58C7CEA16363}" srcId="{614595E1-81EF-44BC-9BE6-E1D56499A976}" destId="{A648C33A-3A7D-492A-86D4-9F4D436D51EF}" srcOrd="1" destOrd="0" parTransId="{A08818AA-E640-493E-9270-5D1D0D47473A}" sibTransId="{79F38006-E4DD-4764-895D-2B9F624D4905}"/>
    <dgm:cxn modelId="{E03FECA2-49C5-4FC5-8AEF-801CC0CF4B7A}" srcId="{50F767E1-18EA-462D-B806-BE7C98F34C4F}" destId="{1455FFFE-7E44-4200-A10D-19EE8FEEFEA1}" srcOrd="3" destOrd="0" parTransId="{DCFC4521-35EA-41A8-BB34-7832CBE888B4}" sibTransId="{7AE6E432-D190-4E1D-BAFA-21DECD5D6ADF}"/>
    <dgm:cxn modelId="{89BD1BC5-F5AF-429B-BE1D-F28653241BBE}" srcId="{26372B9C-3D5E-4110-BCED-89705B062938}" destId="{C2573C7D-9DDE-4781-8634-D1023859ECB5}" srcOrd="0" destOrd="0" parTransId="{6FD7C8F7-94D5-48CF-ACB2-AE237106D044}" sibTransId="{F13E263C-E89B-4B96-A0E1-4C50E313130A}"/>
    <dgm:cxn modelId="{232996CF-96B7-4822-B3FB-9846C4F8C615}" srcId="{1455FFFE-7E44-4200-A10D-19EE8FEEFEA1}" destId="{96C8B778-CDE6-44EE-AB32-85F19BA30DCC}" srcOrd="0" destOrd="0" parTransId="{0148F487-00BF-4D7E-95A6-BDC6A7A349E3}" sibTransId="{8BE6D391-256F-4355-ACCF-4AAD4C0B6FFB}"/>
    <dgm:cxn modelId="{E5103DD7-0802-45FC-8735-F9014CAA7402}" type="presOf" srcId="{44359BE3-77C2-467E-81A5-B6721DB256BB}" destId="{4C77CB21-CAFD-4C6C-8F6C-616A71E876C6}" srcOrd="0" destOrd="4" presId="urn:microsoft.com/office/officeart/2005/8/layout/hList6"/>
    <dgm:cxn modelId="{E6C8E6E4-3557-44AA-9EF5-848B52784D71}" srcId="{26372B9C-3D5E-4110-BCED-89705B062938}" destId="{5475EA54-C804-4A1D-9420-7BA17477CD7A}" srcOrd="2" destOrd="0" parTransId="{AC2220A0-BEC2-4DB8-8841-91A1D2ED4F0D}" sibTransId="{8684A6A8-E360-49A5-9D26-135D0B6120AD}"/>
    <dgm:cxn modelId="{5B7BAAE5-326F-4D98-A17E-93169958C846}" type="presOf" srcId="{A648C33A-3A7D-492A-86D4-9F4D436D51EF}" destId="{4C77CB21-CAFD-4C6C-8F6C-616A71E876C6}" srcOrd="0" destOrd="2" presId="urn:microsoft.com/office/officeart/2005/8/layout/hList6"/>
    <dgm:cxn modelId="{BAB2E3ED-A822-4A8F-9001-4F3D965AACD6}" type="presOf" srcId="{8CDAEA69-DBEC-45E9-AFC9-3A030B609B42}" destId="{4C77CB21-CAFD-4C6C-8F6C-616A71E876C6}" srcOrd="0" destOrd="5" presId="urn:microsoft.com/office/officeart/2005/8/layout/hList6"/>
    <dgm:cxn modelId="{C4430BEE-E363-4656-9165-4CF043F21C42}" type="presOf" srcId="{2D504CE9-A854-4FF7-91C6-CB386EE161B6}" destId="{52191A2D-1965-4C76-95A4-AD22A627F338}" srcOrd="0" destOrd="2" presId="urn:microsoft.com/office/officeart/2005/8/layout/hList6"/>
    <dgm:cxn modelId="{C959E9EF-C49A-4E11-B969-07C8DB9D24F6}" type="presOf" srcId="{26372B9C-3D5E-4110-BCED-89705B062938}" destId="{52191A2D-1965-4C76-95A4-AD22A627F338}" srcOrd="0" destOrd="0" presId="urn:microsoft.com/office/officeart/2005/8/layout/hList6"/>
    <dgm:cxn modelId="{6121E9FA-B4C9-482A-A4D1-72A9BDFA5A61}" srcId="{614595E1-81EF-44BC-9BE6-E1D56499A976}" destId="{8CDAEA69-DBEC-45E9-AFC9-3A030B609B42}" srcOrd="4" destOrd="0" parTransId="{65F869E0-89C0-4801-885C-CF8DE8BAC439}" sibTransId="{8D639BD5-4E0E-4E9C-B2AA-D0EBE614EEB0}"/>
    <dgm:cxn modelId="{B92C81FD-3D63-4A85-BD73-199E15E84EF0}" srcId="{26372B9C-3D5E-4110-BCED-89705B062938}" destId="{2D504CE9-A854-4FF7-91C6-CB386EE161B6}" srcOrd="1" destOrd="0" parTransId="{AC957F4B-D8AF-443D-8DCF-9543A707ABA7}" sibTransId="{B0B862BE-6659-414D-9183-7FEA4EEA143C}"/>
    <dgm:cxn modelId="{F2FA66FF-F320-4A6D-9301-0609D8A87496}" type="presOf" srcId="{508C34A8-D037-4ADC-ACCA-76D7A9893E51}" destId="{3B7DE697-C64A-4EE1-8C3E-EA1558055EA1}" srcOrd="0" destOrd="1" presId="urn:microsoft.com/office/officeart/2005/8/layout/hList6"/>
    <dgm:cxn modelId="{D52BEB87-DBF5-4E86-AAB7-5F5B8FB546C7}" type="presParOf" srcId="{287EC13E-C18B-4DBA-872F-F1401D155D0B}" destId="{4C77CB21-CAFD-4C6C-8F6C-616A71E876C6}" srcOrd="0" destOrd="0" presId="urn:microsoft.com/office/officeart/2005/8/layout/hList6"/>
    <dgm:cxn modelId="{1278DAC1-9636-480A-9AC0-AF6C2D476676}" type="presParOf" srcId="{287EC13E-C18B-4DBA-872F-F1401D155D0B}" destId="{67C70CC5-1D5A-4B1D-BEEF-82B456D72E8C}" srcOrd="1" destOrd="0" presId="urn:microsoft.com/office/officeart/2005/8/layout/hList6"/>
    <dgm:cxn modelId="{1F28F0CE-CF91-4FD9-9959-26B2FE5296CC}" type="presParOf" srcId="{287EC13E-C18B-4DBA-872F-F1401D155D0B}" destId="{52191A2D-1965-4C76-95A4-AD22A627F338}" srcOrd="2" destOrd="0" presId="urn:microsoft.com/office/officeart/2005/8/layout/hList6"/>
    <dgm:cxn modelId="{61E1CF52-94E7-4FD7-91F2-7C70DC7F9D56}" type="presParOf" srcId="{287EC13E-C18B-4DBA-872F-F1401D155D0B}" destId="{F599617A-9B41-4CB0-8C0C-2B4D4A80C7EF}" srcOrd="3" destOrd="0" presId="urn:microsoft.com/office/officeart/2005/8/layout/hList6"/>
    <dgm:cxn modelId="{7AFED41A-9779-4FA2-A071-A9B2594C2381}" type="presParOf" srcId="{287EC13E-C18B-4DBA-872F-F1401D155D0B}" destId="{3B7DE697-C64A-4EE1-8C3E-EA1558055EA1}" srcOrd="4" destOrd="0" presId="urn:microsoft.com/office/officeart/2005/8/layout/hList6"/>
    <dgm:cxn modelId="{1F6EEEDF-FDE1-4D48-97B7-39A9FAC30267}" type="presParOf" srcId="{287EC13E-C18B-4DBA-872F-F1401D155D0B}" destId="{B131C3F2-C47C-4722-9938-C8EC5AD57831}" srcOrd="5" destOrd="0" presId="urn:microsoft.com/office/officeart/2005/8/layout/hList6"/>
    <dgm:cxn modelId="{8F1A7691-B4C3-45FD-B50F-632452E3A94A}" type="presParOf" srcId="{287EC13E-C18B-4DBA-872F-F1401D155D0B}" destId="{FE43852F-B4D4-43A2-A86B-B297F81F65D9}" srcOrd="6"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49E83-5BC2-4B6C-85FC-B0DDE4FC874F}">
      <dsp:nvSpPr>
        <dsp:cNvPr id="0" name=""/>
        <dsp:cNvSpPr/>
      </dsp:nvSpPr>
      <dsp:spPr>
        <a:xfrm>
          <a:off x="694908" y="0"/>
          <a:ext cx="3182183" cy="91439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ru-RU" sz="1800" kern="1200" dirty="0"/>
            <a:t>Get </a:t>
          </a:r>
          <a:r>
            <a:rPr lang="ru-RU" sz="1800" kern="1200" dirty="0" err="1"/>
            <a:t>request</a:t>
          </a:r>
          <a:r>
            <a:rPr lang="ru-RU" sz="1800" kern="1200" dirty="0"/>
            <a:t> </a:t>
          </a:r>
          <a:r>
            <a:rPr lang="ru-RU" sz="1800" kern="1200" dirty="0" err="1"/>
            <a:t>for</a:t>
          </a:r>
          <a:r>
            <a:rPr lang="ru-RU" sz="1800" kern="1200" dirty="0"/>
            <a:t> </a:t>
          </a:r>
          <a:r>
            <a:rPr lang="ru-RU" sz="1800" kern="1200" dirty="0" err="1"/>
            <a:t>rocket</a:t>
          </a:r>
          <a:r>
            <a:rPr lang="ru-RU" sz="1800" kern="1200" dirty="0"/>
            <a:t> </a:t>
          </a:r>
          <a:r>
            <a:rPr lang="ru-RU" sz="1800" kern="1200" dirty="0" err="1"/>
            <a:t>launch</a:t>
          </a:r>
          <a:r>
            <a:rPr lang="ru-RU" sz="1800" kern="1200" dirty="0"/>
            <a:t> </a:t>
          </a:r>
          <a:r>
            <a:rPr lang="ru-RU" sz="1800" kern="1200" dirty="0" err="1"/>
            <a:t>data</a:t>
          </a:r>
          <a:r>
            <a:rPr lang="ru-RU" sz="1800" kern="1200" dirty="0"/>
            <a:t> </a:t>
          </a:r>
          <a:r>
            <a:rPr lang="ru-RU" sz="1800" kern="1200" dirty="0" err="1"/>
            <a:t>using</a:t>
          </a:r>
          <a:r>
            <a:rPr lang="ru-RU" sz="1800" kern="1200" dirty="0"/>
            <a:t> API</a:t>
          </a:r>
          <a:r>
            <a:rPr lang="ru-RU" sz="1800" kern="1200" dirty="0">
              <a:latin typeface="Calibri Light" panose="020F0302020204030204"/>
            </a:rPr>
            <a:t> </a:t>
          </a:r>
          <a:endParaRPr lang="ru-RU" sz="1800" kern="1200" dirty="0"/>
        </a:p>
      </dsp:txBody>
      <dsp:txXfrm>
        <a:off x="721690" y="26782"/>
        <a:ext cx="3128619" cy="860835"/>
      </dsp:txXfrm>
    </dsp:sp>
    <dsp:sp modelId="{44EDD084-DDC2-4CC0-B093-6DAFF17F430A}">
      <dsp:nvSpPr>
        <dsp:cNvPr id="0" name=""/>
        <dsp:cNvSpPr/>
      </dsp:nvSpPr>
      <dsp:spPr>
        <a:xfrm rot="5400000">
          <a:off x="2114550" y="937260"/>
          <a:ext cx="342899" cy="411479"/>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rot="-5400000">
        <a:off x="2162556" y="971550"/>
        <a:ext cx="246887" cy="240029"/>
      </dsp:txXfrm>
    </dsp:sp>
    <dsp:sp modelId="{945AD05D-DE3D-4A41-8479-1305DA220B80}">
      <dsp:nvSpPr>
        <dsp:cNvPr id="0" name=""/>
        <dsp:cNvSpPr/>
      </dsp:nvSpPr>
      <dsp:spPr>
        <a:xfrm>
          <a:off x="694908" y="1371600"/>
          <a:ext cx="3182183" cy="91439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ru-RU" sz="1800" kern="1200" dirty="0" err="1"/>
            <a:t>Use</a:t>
          </a:r>
          <a:r>
            <a:rPr lang="ru-RU" sz="1800" kern="1200" dirty="0"/>
            <a:t> </a:t>
          </a:r>
          <a:r>
            <a:rPr lang="ru-RU" sz="1800" kern="1200" dirty="0" err="1"/>
            <a:t>json_normalize</a:t>
          </a:r>
          <a:r>
            <a:rPr lang="ru-RU" sz="1800" kern="1200" dirty="0"/>
            <a:t> </a:t>
          </a:r>
          <a:r>
            <a:rPr lang="ru-RU" sz="1800" kern="1200" dirty="0" err="1"/>
            <a:t>method</a:t>
          </a:r>
          <a:r>
            <a:rPr lang="ru-RU" sz="1800" kern="1200" dirty="0"/>
            <a:t> </a:t>
          </a:r>
          <a:r>
            <a:rPr lang="ru-RU" sz="1800" kern="1200" dirty="0" err="1"/>
            <a:t>to</a:t>
          </a:r>
          <a:r>
            <a:rPr lang="ru-RU" sz="1800" kern="1200" dirty="0"/>
            <a:t> </a:t>
          </a:r>
          <a:r>
            <a:rPr lang="ru-RU" sz="1800" kern="1200" dirty="0" err="1"/>
            <a:t>convert</a:t>
          </a:r>
          <a:r>
            <a:rPr lang="ru-RU" sz="1800" kern="1200" dirty="0"/>
            <a:t> </a:t>
          </a:r>
          <a:r>
            <a:rPr lang="ru-RU" sz="1800" kern="1200" dirty="0" err="1"/>
            <a:t>json</a:t>
          </a:r>
          <a:r>
            <a:rPr lang="ru-RU" sz="1800" kern="1200" dirty="0"/>
            <a:t> </a:t>
          </a:r>
          <a:r>
            <a:rPr lang="ru-RU" sz="1800" kern="1200" dirty="0" err="1"/>
            <a:t>result</a:t>
          </a:r>
          <a:r>
            <a:rPr lang="ru-RU" sz="1800" kern="1200" dirty="0"/>
            <a:t> </a:t>
          </a:r>
          <a:r>
            <a:rPr lang="ru-RU" sz="1800" kern="1200" dirty="0" err="1"/>
            <a:t>to</a:t>
          </a:r>
          <a:r>
            <a:rPr lang="ru-RU" sz="1800" kern="1200" dirty="0"/>
            <a:t> </a:t>
          </a:r>
          <a:r>
            <a:rPr lang="ru-RU" sz="1800" kern="1200" dirty="0" err="1"/>
            <a:t>dataframe</a:t>
          </a:r>
        </a:p>
      </dsp:txBody>
      <dsp:txXfrm>
        <a:off x="721690" y="1398382"/>
        <a:ext cx="3128619" cy="860835"/>
      </dsp:txXfrm>
    </dsp:sp>
    <dsp:sp modelId="{F1CDA0FF-51FE-491A-A179-F2B2D822F747}">
      <dsp:nvSpPr>
        <dsp:cNvPr id="0" name=""/>
        <dsp:cNvSpPr/>
      </dsp:nvSpPr>
      <dsp:spPr>
        <a:xfrm rot="5400000">
          <a:off x="2114550" y="2308859"/>
          <a:ext cx="342899" cy="411479"/>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rot="-5400000">
        <a:off x="2162556" y="2343149"/>
        <a:ext cx="246887" cy="240029"/>
      </dsp:txXfrm>
    </dsp:sp>
    <dsp:sp modelId="{5387FB71-B936-4300-AABE-F8D5D9C87E5F}">
      <dsp:nvSpPr>
        <dsp:cNvPr id="0" name=""/>
        <dsp:cNvSpPr/>
      </dsp:nvSpPr>
      <dsp:spPr>
        <a:xfrm>
          <a:off x="694908" y="2743199"/>
          <a:ext cx="3182183" cy="91439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ru-RU" sz="1800" kern="1200" dirty="0" err="1"/>
            <a:t>Performed</a:t>
          </a:r>
          <a:r>
            <a:rPr lang="ru-RU" sz="1800" kern="1200" dirty="0"/>
            <a:t> </a:t>
          </a:r>
          <a:r>
            <a:rPr lang="ru-RU" sz="1800" kern="1200" dirty="0" err="1"/>
            <a:t>data</a:t>
          </a:r>
          <a:r>
            <a:rPr lang="ru-RU" sz="1800" kern="1200" dirty="0"/>
            <a:t> </a:t>
          </a:r>
          <a:r>
            <a:rPr lang="ru-RU" sz="1800" kern="1200" dirty="0" err="1"/>
            <a:t>cleaning</a:t>
          </a:r>
          <a:r>
            <a:rPr lang="ru-RU" sz="1800" kern="1200" dirty="0"/>
            <a:t> </a:t>
          </a:r>
          <a:r>
            <a:rPr lang="ru-RU" sz="1800" kern="1200" dirty="0" err="1"/>
            <a:t>and</a:t>
          </a:r>
          <a:r>
            <a:rPr lang="ru-RU" sz="1800" kern="1200" dirty="0"/>
            <a:t> </a:t>
          </a:r>
          <a:r>
            <a:rPr lang="ru-RU" sz="1800" kern="1200" dirty="0" err="1"/>
            <a:t>filling</a:t>
          </a:r>
          <a:r>
            <a:rPr lang="ru-RU" sz="1800" kern="1200" dirty="0"/>
            <a:t> </a:t>
          </a:r>
          <a:r>
            <a:rPr lang="ru-RU" sz="1800" kern="1200" dirty="0" err="1"/>
            <a:t>the</a:t>
          </a:r>
          <a:r>
            <a:rPr lang="ru-RU" sz="1800" kern="1200" dirty="0"/>
            <a:t> </a:t>
          </a:r>
          <a:r>
            <a:rPr lang="ru-RU" sz="1800" kern="1200" dirty="0" err="1"/>
            <a:t>missing</a:t>
          </a:r>
          <a:r>
            <a:rPr lang="ru-RU" sz="1800" kern="1200" dirty="0"/>
            <a:t> </a:t>
          </a:r>
          <a:r>
            <a:rPr lang="ru-RU" sz="1800" kern="1200" dirty="0" err="1"/>
            <a:t>value</a:t>
          </a:r>
          <a:r>
            <a:rPr lang="ru-RU" sz="1800" kern="1200" dirty="0">
              <a:latin typeface="Calibri Light" panose="020F0302020204030204"/>
            </a:rPr>
            <a:t> </a:t>
          </a:r>
          <a:endParaRPr lang="ru-RU" sz="1800" kern="1200" dirty="0"/>
        </a:p>
      </dsp:txBody>
      <dsp:txXfrm>
        <a:off x="721690" y="2769981"/>
        <a:ext cx="3128619" cy="860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7B621-4D22-4F85-AF78-5102E50BFB94}">
      <dsp:nvSpPr>
        <dsp:cNvPr id="0" name=""/>
        <dsp:cNvSpPr/>
      </dsp:nvSpPr>
      <dsp:spPr>
        <a:xfrm>
          <a:off x="787241" y="0"/>
          <a:ext cx="2997517" cy="9143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err="1"/>
            <a:t>Request</a:t>
          </a:r>
          <a:r>
            <a:rPr lang="ru-RU" sz="1800" kern="1200" dirty="0"/>
            <a:t> </a:t>
          </a:r>
          <a:r>
            <a:rPr lang="ru-RU" sz="1800" kern="1200" dirty="0" err="1"/>
            <a:t>the</a:t>
          </a:r>
          <a:r>
            <a:rPr lang="ru-RU" sz="1800" kern="1200" dirty="0"/>
            <a:t> Falcon9 Launch </a:t>
          </a:r>
          <a:r>
            <a:rPr lang="ru-RU" sz="1800" kern="1200" dirty="0" err="1"/>
            <a:t>Wiki</a:t>
          </a:r>
          <a:r>
            <a:rPr lang="ru-RU" sz="1800" kern="1200" dirty="0"/>
            <a:t> </a:t>
          </a:r>
          <a:r>
            <a:rPr lang="ru-RU" sz="1800" kern="1200" dirty="0" err="1"/>
            <a:t>page</a:t>
          </a:r>
          <a:r>
            <a:rPr lang="ru-RU" sz="1800" kern="1200" dirty="0"/>
            <a:t> </a:t>
          </a:r>
          <a:r>
            <a:rPr lang="ru-RU" sz="1800" kern="1200" dirty="0" err="1"/>
            <a:t>from</a:t>
          </a:r>
          <a:r>
            <a:rPr lang="ru-RU" sz="1800" kern="1200" dirty="0"/>
            <a:t> </a:t>
          </a:r>
          <a:r>
            <a:rPr lang="ru-RU" sz="1800" kern="1200" dirty="0" err="1"/>
            <a:t>url</a:t>
          </a:r>
          <a:endParaRPr lang="ru-RU" sz="1800" kern="1200" dirty="0"/>
        </a:p>
      </dsp:txBody>
      <dsp:txXfrm>
        <a:off x="814023" y="26782"/>
        <a:ext cx="2943953" cy="860835"/>
      </dsp:txXfrm>
    </dsp:sp>
    <dsp:sp modelId="{9FEEF6D0-9D3F-4593-85D4-4F0BF57F0C0A}">
      <dsp:nvSpPr>
        <dsp:cNvPr id="0" name=""/>
        <dsp:cNvSpPr/>
      </dsp:nvSpPr>
      <dsp:spPr>
        <a:xfrm rot="5400000">
          <a:off x="2114550" y="937260"/>
          <a:ext cx="342899" cy="411479"/>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rot="-5400000">
        <a:off x="2162556" y="971550"/>
        <a:ext cx="246887" cy="240029"/>
      </dsp:txXfrm>
    </dsp:sp>
    <dsp:sp modelId="{BFFFC017-1A80-4B37-9513-9DC4C15FB73F}">
      <dsp:nvSpPr>
        <dsp:cNvPr id="0" name=""/>
        <dsp:cNvSpPr/>
      </dsp:nvSpPr>
      <dsp:spPr>
        <a:xfrm>
          <a:off x="787241" y="1371600"/>
          <a:ext cx="2997517" cy="9143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ru-RU" sz="1800" kern="1200" dirty="0" err="1"/>
            <a:t>Create</a:t>
          </a:r>
          <a:r>
            <a:rPr lang="ru-RU" sz="1800" kern="1200" dirty="0"/>
            <a:t> a </a:t>
          </a:r>
          <a:r>
            <a:rPr lang="ru-RU" sz="1800" kern="1200" dirty="0" err="1"/>
            <a:t>BeautifulSoup</a:t>
          </a:r>
          <a:r>
            <a:rPr lang="ru-RU" sz="1800" kern="1200" dirty="0"/>
            <a:t> </a:t>
          </a:r>
          <a:r>
            <a:rPr lang="ru-RU" sz="1800" kern="1200" dirty="0" err="1"/>
            <a:t>from</a:t>
          </a:r>
          <a:r>
            <a:rPr lang="ru-RU" sz="1800" kern="1200" dirty="0"/>
            <a:t> </a:t>
          </a:r>
          <a:r>
            <a:rPr lang="ru-RU" sz="1800" kern="1200" dirty="0" err="1"/>
            <a:t>the</a:t>
          </a:r>
          <a:r>
            <a:rPr lang="ru-RU" sz="1800" kern="1200" dirty="0"/>
            <a:t> HTML </a:t>
          </a:r>
          <a:r>
            <a:rPr lang="ru-RU" sz="1800" kern="1200" dirty="0" err="1"/>
            <a:t>response</a:t>
          </a:r>
          <a:endParaRPr lang="ru-RU" sz="1800" kern="1200" dirty="0"/>
        </a:p>
      </dsp:txBody>
      <dsp:txXfrm>
        <a:off x="814023" y="1398382"/>
        <a:ext cx="2943953" cy="860835"/>
      </dsp:txXfrm>
    </dsp:sp>
    <dsp:sp modelId="{B5121E33-26D7-48E8-9C63-E1CDF88731EC}">
      <dsp:nvSpPr>
        <dsp:cNvPr id="0" name=""/>
        <dsp:cNvSpPr/>
      </dsp:nvSpPr>
      <dsp:spPr>
        <a:xfrm rot="5400000">
          <a:off x="2114550" y="2308859"/>
          <a:ext cx="342899" cy="411479"/>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rot="-5400000">
        <a:off x="2162556" y="2343149"/>
        <a:ext cx="246887" cy="240029"/>
      </dsp:txXfrm>
    </dsp:sp>
    <dsp:sp modelId="{47C3558C-B21A-4FA7-974E-95C65F21C48E}">
      <dsp:nvSpPr>
        <dsp:cNvPr id="0" name=""/>
        <dsp:cNvSpPr/>
      </dsp:nvSpPr>
      <dsp:spPr>
        <a:xfrm>
          <a:off x="787241" y="2743199"/>
          <a:ext cx="2997517" cy="9143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ru-RU" sz="1800" kern="1200" dirty="0" err="1"/>
            <a:t>Extract</a:t>
          </a:r>
          <a:r>
            <a:rPr lang="ru-RU" sz="1800" kern="1200" dirty="0"/>
            <a:t> </a:t>
          </a:r>
          <a:r>
            <a:rPr lang="ru-RU" sz="1800" kern="1200" dirty="0" err="1"/>
            <a:t>all</a:t>
          </a:r>
          <a:r>
            <a:rPr lang="ru-RU" sz="1800" kern="1200" dirty="0"/>
            <a:t> </a:t>
          </a:r>
          <a:r>
            <a:rPr lang="ru-RU" sz="1800" kern="1200" dirty="0" err="1"/>
            <a:t>column</a:t>
          </a:r>
          <a:r>
            <a:rPr lang="ru-RU" sz="1800" kern="1200" dirty="0"/>
            <a:t>/</a:t>
          </a:r>
          <a:r>
            <a:rPr lang="ru-RU" sz="1800" kern="1200" dirty="0" err="1"/>
            <a:t>variable</a:t>
          </a:r>
          <a:r>
            <a:rPr lang="ru-RU" sz="1800" kern="1200" dirty="0"/>
            <a:t> </a:t>
          </a:r>
          <a:r>
            <a:rPr lang="ru-RU" sz="1800" kern="1200" dirty="0" err="1"/>
            <a:t>names</a:t>
          </a:r>
          <a:r>
            <a:rPr lang="ru-RU" sz="1800" kern="1200" dirty="0"/>
            <a:t> </a:t>
          </a:r>
          <a:r>
            <a:rPr lang="ru-RU" sz="1800" kern="1200" dirty="0" err="1"/>
            <a:t>from</a:t>
          </a:r>
          <a:r>
            <a:rPr lang="ru-RU" sz="1800" kern="1200" dirty="0"/>
            <a:t> </a:t>
          </a:r>
          <a:r>
            <a:rPr lang="ru-RU" sz="1800" kern="1200" dirty="0" err="1"/>
            <a:t>the</a:t>
          </a:r>
          <a:r>
            <a:rPr lang="ru-RU" sz="1800" kern="1200" dirty="0"/>
            <a:t> HTML </a:t>
          </a:r>
          <a:r>
            <a:rPr lang="ru-RU" sz="1800" kern="1200" dirty="0" err="1"/>
            <a:t>header</a:t>
          </a:r>
          <a:endParaRPr lang="ru-RU" sz="1800" kern="1200" dirty="0"/>
        </a:p>
      </dsp:txBody>
      <dsp:txXfrm>
        <a:off x="814023" y="2769981"/>
        <a:ext cx="2943953" cy="860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7CB21-CAFD-4C6C-8F6C-616A71E876C6}">
      <dsp:nvSpPr>
        <dsp:cNvPr id="0" name=""/>
        <dsp:cNvSpPr/>
      </dsp:nvSpPr>
      <dsp:spPr>
        <a:xfrm rot="16200000">
          <a:off x="-971535" y="974097"/>
          <a:ext cx="4461932" cy="2513737"/>
        </a:xfrm>
        <a:prstGeom prst="flowChartManualOperati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0" tIns="0" rIns="65236" bIns="0" numCol="1" spcCol="1270" anchor="t" anchorCtr="0">
          <a:noAutofit/>
        </a:bodyPr>
        <a:lstStyle/>
        <a:p>
          <a:pPr marL="0" lvl="0" indent="0" algn="l" defTabSz="444500" rtl="0">
            <a:lnSpc>
              <a:spcPct val="90000"/>
            </a:lnSpc>
            <a:spcBef>
              <a:spcPct val="0"/>
            </a:spcBef>
            <a:spcAft>
              <a:spcPct val="35000"/>
            </a:spcAft>
            <a:buNone/>
          </a:pPr>
          <a:r>
            <a:rPr lang="ru-RU" sz="1000" kern="1200" dirty="0"/>
            <a:t>Building </a:t>
          </a:r>
          <a:r>
            <a:rPr lang="ru-RU" sz="1000" kern="1200" dirty="0" err="1"/>
            <a:t>the</a:t>
          </a:r>
          <a:r>
            <a:rPr lang="ru-RU" sz="1000" kern="1200" dirty="0"/>
            <a:t> Model</a:t>
          </a:r>
        </a:p>
        <a:p>
          <a:pPr marL="57150" lvl="1" indent="-57150" algn="l" defTabSz="355600" rtl="0">
            <a:lnSpc>
              <a:spcPct val="90000"/>
            </a:lnSpc>
            <a:spcBef>
              <a:spcPct val="0"/>
            </a:spcBef>
            <a:spcAft>
              <a:spcPct val="15000"/>
            </a:spcAft>
            <a:buChar char="•"/>
          </a:pPr>
          <a:r>
            <a:rPr lang="ru-RU" sz="800" kern="1200" dirty="0" err="1"/>
            <a:t>Load</a:t>
          </a:r>
          <a:r>
            <a:rPr lang="ru-RU" sz="800" kern="1200" dirty="0"/>
            <a:t> </a:t>
          </a:r>
          <a:r>
            <a:rPr lang="ru-RU" sz="800" kern="1200" dirty="0" err="1"/>
            <a:t>the</a:t>
          </a:r>
          <a:r>
            <a:rPr lang="ru-RU" sz="800" kern="1200" dirty="0"/>
            <a:t> </a:t>
          </a:r>
          <a:r>
            <a:rPr lang="ru-RU" sz="800" kern="1200" dirty="0" err="1"/>
            <a:t>dataset</a:t>
          </a:r>
          <a:r>
            <a:rPr lang="ru-RU" sz="800" kern="1200" dirty="0"/>
            <a:t>: </a:t>
          </a:r>
          <a:r>
            <a:rPr lang="ru-RU" sz="800" kern="1200" dirty="0" err="1"/>
            <a:t>This</a:t>
          </a:r>
          <a:r>
            <a:rPr lang="ru-RU" sz="800" kern="1200" dirty="0"/>
            <a:t> </a:t>
          </a:r>
          <a:r>
            <a:rPr lang="ru-RU" sz="800" kern="1200" dirty="0" err="1"/>
            <a:t>involves</a:t>
          </a:r>
          <a:r>
            <a:rPr lang="ru-RU" sz="800" kern="1200" dirty="0"/>
            <a:t> </a:t>
          </a:r>
          <a:r>
            <a:rPr lang="ru-RU" sz="800" kern="1200" dirty="0" err="1"/>
            <a:t>importing</a:t>
          </a:r>
          <a:r>
            <a:rPr lang="ru-RU" sz="800" kern="1200" dirty="0"/>
            <a:t> </a:t>
          </a:r>
          <a:r>
            <a:rPr lang="ru-RU" sz="800" kern="1200" dirty="0" err="1"/>
            <a:t>the</a:t>
          </a:r>
          <a:r>
            <a:rPr lang="ru-RU" sz="800" kern="1200" dirty="0"/>
            <a:t> </a:t>
          </a:r>
          <a:r>
            <a:rPr lang="ru-RU" sz="800" kern="1200" dirty="0" err="1"/>
            <a:t>dataset</a:t>
          </a:r>
          <a:r>
            <a:rPr lang="ru-RU" sz="800" kern="1200" dirty="0"/>
            <a:t> </a:t>
          </a:r>
          <a:r>
            <a:rPr lang="ru-RU" sz="800" kern="1200" dirty="0" err="1"/>
            <a:t>into</a:t>
          </a:r>
          <a:r>
            <a:rPr lang="ru-RU" sz="800" kern="1200" dirty="0"/>
            <a:t> </a:t>
          </a:r>
          <a:r>
            <a:rPr lang="ru-RU" sz="800" kern="1200" dirty="0" err="1"/>
            <a:t>NumPy</a:t>
          </a:r>
          <a:r>
            <a:rPr lang="ru-RU" sz="800" kern="1200" dirty="0"/>
            <a:t> </a:t>
          </a:r>
          <a:r>
            <a:rPr lang="ru-RU" sz="800" kern="1200" dirty="0" err="1"/>
            <a:t>and</a:t>
          </a:r>
          <a:r>
            <a:rPr lang="ru-RU" sz="800" kern="1200" dirty="0"/>
            <a:t> </a:t>
          </a:r>
          <a:r>
            <a:rPr lang="ru-RU" sz="800" kern="1200" dirty="0" err="1"/>
            <a:t>Pandas</a:t>
          </a:r>
          <a:r>
            <a:rPr lang="ru-RU" sz="800" kern="1200" dirty="0"/>
            <a:t>, </a:t>
          </a:r>
          <a:r>
            <a:rPr lang="ru-RU" sz="800" kern="1200" dirty="0" err="1"/>
            <a:t>which</a:t>
          </a:r>
          <a:r>
            <a:rPr lang="ru-RU" sz="800" kern="1200" dirty="0"/>
            <a:t> </a:t>
          </a:r>
          <a:r>
            <a:rPr lang="ru-RU" sz="800" kern="1200" dirty="0" err="1"/>
            <a:t>are</a:t>
          </a:r>
          <a:r>
            <a:rPr lang="ru-RU" sz="800" kern="1200" dirty="0"/>
            <a:t> </a:t>
          </a:r>
          <a:r>
            <a:rPr lang="ru-RU" sz="800" kern="1200" dirty="0" err="1"/>
            <a:t>popular</a:t>
          </a:r>
          <a:r>
            <a:rPr lang="ru-RU" sz="800" kern="1200" dirty="0"/>
            <a:t> Python </a:t>
          </a:r>
          <a:r>
            <a:rPr lang="ru-RU" sz="800" kern="1200" dirty="0" err="1"/>
            <a:t>libraries</a:t>
          </a:r>
          <a:r>
            <a:rPr lang="ru-RU" sz="800" kern="1200" dirty="0"/>
            <a:t> </a:t>
          </a:r>
          <a:r>
            <a:rPr lang="ru-RU" sz="800" kern="1200" dirty="0" err="1"/>
            <a:t>for</a:t>
          </a:r>
          <a:r>
            <a:rPr lang="ru-RU" sz="800" kern="1200" dirty="0"/>
            <a:t> </a:t>
          </a:r>
          <a:r>
            <a:rPr lang="ru-RU" sz="800" kern="1200" dirty="0" err="1"/>
            <a:t>data</a:t>
          </a:r>
          <a:r>
            <a:rPr lang="ru-RU" sz="800" kern="1200" dirty="0"/>
            <a:t> </a:t>
          </a:r>
          <a:r>
            <a:rPr lang="ru-RU" sz="800" kern="1200" dirty="0" err="1"/>
            <a:t>manipulation</a:t>
          </a:r>
          <a:r>
            <a:rPr lang="ru-RU" sz="800" kern="1200" dirty="0"/>
            <a:t>.</a:t>
          </a:r>
          <a:endParaRPr lang="ru-RU" sz="800" kern="1200" dirty="0">
            <a:latin typeface="Calibri Light" panose="020F0302020204030204"/>
          </a:endParaRPr>
        </a:p>
        <a:p>
          <a:pPr marL="57150" lvl="1" indent="-57150" algn="l" defTabSz="355600" rtl="0">
            <a:lnSpc>
              <a:spcPct val="90000"/>
            </a:lnSpc>
            <a:spcBef>
              <a:spcPct val="0"/>
            </a:spcBef>
            <a:spcAft>
              <a:spcPct val="15000"/>
            </a:spcAft>
            <a:buChar char="•"/>
          </a:pPr>
          <a:r>
            <a:rPr lang="ru-RU" sz="800" kern="1200" dirty="0"/>
            <a:t>Data preparation: This step involves cleaning and transforming the data so that it can be used for modeling. It also involves splitting the data into training and test datasets.</a:t>
          </a:r>
          <a:endParaRPr lang="ru-RU" sz="800" kern="1200" dirty="0">
            <a:latin typeface="Calibri Light" panose="020F0302020204030204"/>
          </a:endParaRPr>
        </a:p>
        <a:p>
          <a:pPr marL="57150" lvl="1" indent="-57150" algn="l" defTabSz="355600" rtl="0">
            <a:lnSpc>
              <a:spcPct val="90000"/>
            </a:lnSpc>
            <a:spcBef>
              <a:spcPct val="0"/>
            </a:spcBef>
            <a:spcAft>
              <a:spcPct val="15000"/>
            </a:spcAft>
            <a:buChar char="•"/>
          </a:pPr>
          <a:r>
            <a:rPr lang="ru-RU" sz="800" kern="1200" dirty="0"/>
            <a:t>Choosing a Machine Learning (ML) algorithm: There are many types of ML algorithms, such as regression, classification, clustering, and others. The choice of algorithm depends on the problem being solved and the characteristics of the data.</a:t>
          </a:r>
          <a:endParaRPr lang="ru-RU" sz="800" kern="1200" dirty="0">
            <a:latin typeface="Calibri Light" panose="020F0302020204030204"/>
          </a:endParaRPr>
        </a:p>
        <a:p>
          <a:pPr marL="57150" lvl="1" indent="-57150" algn="l" defTabSz="355600" rtl="0">
            <a:lnSpc>
              <a:spcPct val="90000"/>
            </a:lnSpc>
            <a:spcBef>
              <a:spcPct val="0"/>
            </a:spcBef>
            <a:spcAft>
              <a:spcPct val="15000"/>
            </a:spcAft>
            <a:buChar char="•"/>
          </a:pPr>
          <a:r>
            <a:rPr lang="ru-RU" sz="800" kern="1200" dirty="0"/>
            <a:t>Setting the parameters: Many ML algorithms have parameters that need to be set before training the model. GridSearchCV is a popular method for tuning the hyperparameters of an algorithm.</a:t>
          </a:r>
          <a:endParaRPr lang="ru-RU" sz="800" kern="1200" dirty="0">
            <a:latin typeface="Calibri Light" panose="020F0302020204030204"/>
          </a:endParaRPr>
        </a:p>
        <a:p>
          <a:pPr marL="57150" lvl="1" indent="-57150" algn="l" defTabSz="355600" rtl="0">
            <a:lnSpc>
              <a:spcPct val="90000"/>
            </a:lnSpc>
            <a:spcBef>
              <a:spcPct val="0"/>
            </a:spcBef>
            <a:spcAft>
              <a:spcPct val="15000"/>
            </a:spcAft>
            <a:buChar char="•"/>
          </a:pPr>
          <a:r>
            <a:rPr lang="ru-RU" sz="800" kern="1200" dirty="0"/>
            <a:t>Fitting the model: The final step is to fit the model to the training data using the selected algorithm and parameters. This involves training the model on the training dataset and testing its performance on the test dataset.</a:t>
          </a:r>
          <a:endParaRPr lang="ru-RU" sz="800" kern="1200" dirty="0">
            <a:latin typeface="Calibri Light" panose="020F0302020204030204"/>
          </a:endParaRPr>
        </a:p>
      </dsp:txBody>
      <dsp:txXfrm rot="5400000">
        <a:off x="2562" y="892386"/>
        <a:ext cx="2513737" cy="2677160"/>
      </dsp:txXfrm>
    </dsp:sp>
    <dsp:sp modelId="{52191A2D-1965-4C76-95A4-AD22A627F338}">
      <dsp:nvSpPr>
        <dsp:cNvPr id="0" name=""/>
        <dsp:cNvSpPr/>
      </dsp:nvSpPr>
      <dsp:spPr>
        <a:xfrm rot="16200000">
          <a:off x="1730732" y="974097"/>
          <a:ext cx="4461932" cy="2513737"/>
        </a:xfrm>
        <a:prstGeom prst="flowChartManualOperation">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0" tIns="0" rIns="65236" bIns="0" numCol="1" spcCol="1270" anchor="t" anchorCtr="0">
          <a:noAutofit/>
        </a:bodyPr>
        <a:lstStyle/>
        <a:p>
          <a:pPr marL="0" lvl="0" indent="0" algn="l" defTabSz="444500" rtl="0">
            <a:lnSpc>
              <a:spcPct val="90000"/>
            </a:lnSpc>
            <a:spcBef>
              <a:spcPct val="0"/>
            </a:spcBef>
            <a:spcAft>
              <a:spcPct val="35000"/>
            </a:spcAft>
            <a:buNone/>
          </a:pPr>
          <a:r>
            <a:rPr lang="ru-RU" sz="1000" kern="1200" dirty="0"/>
            <a:t>In evaluating the model, there are several steps that need to be taken. </a:t>
          </a:r>
          <a:endParaRPr lang="ru-RU" sz="1000" kern="1200" dirty="0">
            <a:latin typeface="Calibri Light" panose="020F0302020204030204"/>
          </a:endParaRPr>
        </a:p>
        <a:p>
          <a:pPr marL="57150" lvl="1" indent="-57150" algn="l" defTabSz="355600">
            <a:lnSpc>
              <a:spcPct val="90000"/>
            </a:lnSpc>
            <a:spcBef>
              <a:spcPct val="0"/>
            </a:spcBef>
            <a:spcAft>
              <a:spcPct val="15000"/>
            </a:spcAft>
            <a:buChar char="•"/>
          </a:pPr>
          <a:r>
            <a:rPr lang="ru-RU" sz="800" kern="1200" dirty="0"/>
            <a:t>First, we need to check the accuracy of each model to see how well they perform. This can be done by comparing the predicted output with the actual output.</a:t>
          </a:r>
        </a:p>
        <a:p>
          <a:pPr marL="57150" lvl="1" indent="-57150" algn="l" defTabSz="355600">
            <a:lnSpc>
              <a:spcPct val="90000"/>
            </a:lnSpc>
            <a:spcBef>
              <a:spcPct val="0"/>
            </a:spcBef>
            <a:spcAft>
              <a:spcPct val="15000"/>
            </a:spcAft>
            <a:buChar char="•"/>
          </a:pPr>
          <a:r>
            <a:rPr lang="ru-RU" sz="800" kern="1200" dirty="0"/>
            <a:t>Next, we need to get the tuned hyperparameters for each type of algorithm. This involves finding the optimal values for the various parameters that are used in the machine learning algorithm. We can use techniques such as GridSearchCV to do this.</a:t>
          </a:r>
        </a:p>
        <a:p>
          <a:pPr marL="57150" lvl="1" indent="-57150" algn="l" defTabSz="355600">
            <a:lnSpc>
              <a:spcPct val="90000"/>
            </a:lnSpc>
            <a:spcBef>
              <a:spcPct val="0"/>
            </a:spcBef>
            <a:spcAft>
              <a:spcPct val="15000"/>
            </a:spcAft>
            <a:buChar char="•"/>
          </a:pPr>
          <a:r>
            <a:rPr lang="ru-RU" sz="800" kern="1200" dirty="0"/>
            <a:t>Finally, we need to plot the confusion matrix to see how well the model is performing. The confusion matrix shows the number of true positives, false positives, true negatives, and false negatives. This can help us identify any issues with the model and make improvements as necessary.</a:t>
          </a:r>
        </a:p>
      </dsp:txBody>
      <dsp:txXfrm rot="5400000">
        <a:off x="2704829" y="892386"/>
        <a:ext cx="2513737" cy="2677160"/>
      </dsp:txXfrm>
    </dsp:sp>
    <dsp:sp modelId="{3B7DE697-C64A-4EE1-8C3E-EA1558055EA1}">
      <dsp:nvSpPr>
        <dsp:cNvPr id="0" name=""/>
        <dsp:cNvSpPr/>
      </dsp:nvSpPr>
      <dsp:spPr>
        <a:xfrm rot="16200000">
          <a:off x="4433001" y="974097"/>
          <a:ext cx="4461932" cy="2513737"/>
        </a:xfrm>
        <a:prstGeom prst="flowChartManualOperati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0" tIns="0" rIns="65236" bIns="0" numCol="1" spcCol="1270" anchor="t" anchorCtr="0">
          <a:noAutofit/>
        </a:bodyPr>
        <a:lstStyle/>
        <a:p>
          <a:pPr marL="0" lvl="0" indent="0" algn="l" defTabSz="444500" rtl="0">
            <a:lnSpc>
              <a:spcPct val="90000"/>
            </a:lnSpc>
            <a:spcBef>
              <a:spcPct val="0"/>
            </a:spcBef>
            <a:spcAft>
              <a:spcPct val="35000"/>
            </a:spcAft>
            <a:buNone/>
          </a:pPr>
          <a:r>
            <a:rPr lang="ru-RU" sz="1000" kern="1200" dirty="0"/>
            <a:t>Feature Engineering and Algorithm Tuning are techniques used to improve the performance of a machine learning model.</a:t>
          </a:r>
          <a:endParaRPr lang="ru-RU" sz="1000" kern="1200" dirty="0">
            <a:latin typeface="Calibri Light" panose="020F0302020204030204"/>
          </a:endParaRPr>
        </a:p>
        <a:p>
          <a:pPr marL="57150" lvl="1" indent="-57150" algn="l" defTabSz="355600">
            <a:lnSpc>
              <a:spcPct val="90000"/>
            </a:lnSpc>
            <a:spcBef>
              <a:spcPct val="0"/>
            </a:spcBef>
            <a:spcAft>
              <a:spcPct val="15000"/>
            </a:spcAft>
            <a:buChar char="•"/>
          </a:pPr>
          <a:r>
            <a:rPr lang="ru-RU" sz="800" kern="1200" dirty="0"/>
            <a:t>Feature Engineering involves selecting or transforming the features used by the model to make better predictions. This may include removing irrelevant or redundant features, creating new features based on existing ones, or scaling/normalizing the features to improve their influence on the model.</a:t>
          </a:r>
        </a:p>
        <a:p>
          <a:pPr marL="57150" lvl="1" indent="-57150" algn="l" defTabSz="355600">
            <a:lnSpc>
              <a:spcPct val="90000"/>
            </a:lnSpc>
            <a:spcBef>
              <a:spcPct val="0"/>
            </a:spcBef>
            <a:spcAft>
              <a:spcPct val="15000"/>
            </a:spcAft>
            <a:buChar char="•"/>
          </a:pPr>
          <a:r>
            <a:rPr lang="ru-RU" sz="800" kern="1200" dirty="0"/>
            <a:t>Algorithm Tuning involves adjusting the hyperparameters of the machine learning algorithm to optimize its performance. This may include changing the learning rate, regularization parameters, or number of hidden layers in a neural network.</a:t>
          </a:r>
        </a:p>
        <a:p>
          <a:pPr marL="57150" lvl="1" indent="-57150" algn="l" defTabSz="355600">
            <a:lnSpc>
              <a:spcPct val="90000"/>
            </a:lnSpc>
            <a:spcBef>
              <a:spcPct val="0"/>
            </a:spcBef>
            <a:spcAft>
              <a:spcPct val="15000"/>
            </a:spcAft>
            <a:buChar char="•"/>
          </a:pPr>
          <a:r>
            <a:rPr lang="ru-RU" sz="800" kern="1200" dirty="0"/>
            <a:t>By performing Feature Engineering and Algorithm Tuning, we can improve the accuracy and efficiency of the model, ultimately making better predictions on new data.</a:t>
          </a:r>
        </a:p>
      </dsp:txBody>
      <dsp:txXfrm rot="5400000">
        <a:off x="5407098" y="892386"/>
        <a:ext cx="2513737" cy="2677160"/>
      </dsp:txXfrm>
    </dsp:sp>
    <dsp:sp modelId="{FE43852F-B4D4-43A2-A86B-B297F81F65D9}">
      <dsp:nvSpPr>
        <dsp:cNvPr id="0" name=""/>
        <dsp:cNvSpPr/>
      </dsp:nvSpPr>
      <dsp:spPr>
        <a:xfrm rot="16200000">
          <a:off x="7135269" y="974097"/>
          <a:ext cx="4461932" cy="2513737"/>
        </a:xfrm>
        <a:prstGeom prst="flowChartManualOperati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0" tIns="0" rIns="65236" bIns="0" numCol="1" spcCol="1270" anchor="t" anchorCtr="0">
          <a:noAutofit/>
        </a:bodyPr>
        <a:lstStyle/>
        <a:p>
          <a:pPr marL="0" lvl="0" indent="0" algn="l" defTabSz="444500" rtl="0">
            <a:lnSpc>
              <a:spcPct val="90000"/>
            </a:lnSpc>
            <a:spcBef>
              <a:spcPct val="0"/>
            </a:spcBef>
            <a:spcAft>
              <a:spcPct val="35000"/>
            </a:spcAft>
            <a:buNone/>
          </a:pPr>
          <a:r>
            <a:rPr lang="ru-RU" sz="1000" kern="1200" dirty="0"/>
            <a:t>Find the Best Model </a:t>
          </a:r>
          <a:endParaRPr lang="ru-RU" sz="1000" kern="1200" dirty="0">
            <a:latin typeface="Calibri Light" panose="020F0302020204030204"/>
          </a:endParaRPr>
        </a:p>
        <a:p>
          <a:pPr marL="57150" lvl="1" indent="-57150" algn="l" defTabSz="355600">
            <a:lnSpc>
              <a:spcPct val="90000"/>
            </a:lnSpc>
            <a:spcBef>
              <a:spcPct val="0"/>
            </a:spcBef>
            <a:spcAft>
              <a:spcPct val="15000"/>
            </a:spcAft>
            <a:buChar char="•"/>
          </a:pPr>
          <a:r>
            <a:rPr lang="ru-RU" sz="800" kern="1200" dirty="0"/>
            <a:t>The model with the best accuracy score will be the best performing model.</a:t>
          </a:r>
        </a:p>
      </dsp:txBody>
      <dsp:txXfrm rot="5400000">
        <a:off x="8109366" y="892386"/>
        <a:ext cx="2513737" cy="26771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0MuK/SpaceX_capstone_project/blob/main/3_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0MuK/SpaceX_capstone_project/blob/main/5_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m0MuK/SpaceX_capstone_project/blob/main/4_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m0MuK/SpaceX_capstone_project/blob/main/6_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m0MuK/SpaceX_capstone_project/blob/main/7_space_x_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Am0MuK/SpaceX_capstone_project/blob/main/8_SpaceX_Machine%20Learning%20Prediction_Part_5.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m0MuK/SpaceX_capstone_project/blob/main/1_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7.png"/><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Am0MuK/SpaceX_capstone_project/blob/main/2_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image" Target="../media/image10.png"/><Relationship Id="rId5" Type="http://schemas.openxmlformats.org/officeDocument/2006/relationships/diagramLayout" Target="../diagrams/layout2.xml"/><Relationship Id="rId10" Type="http://schemas.openxmlformats.org/officeDocument/2006/relationships/image" Target="../media/image9.png"/><Relationship Id="rId4" Type="http://schemas.openxmlformats.org/officeDocument/2006/relationships/diagramData" Target="../diagrams/data2.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Eduard </a:t>
            </a:r>
            <a:r>
              <a:rPr lang="en-US" dirty="0" err="1">
                <a:solidFill>
                  <a:schemeClr val="bg2"/>
                </a:solidFill>
                <a:latin typeface="Abadi"/>
                <a:ea typeface="SF Pro" pitchFamily="2" charset="0"/>
                <a:cs typeface="SF Pro" pitchFamily="2" charset="0"/>
              </a:rPr>
              <a:t>Codrean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23.02.2023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558560" cy="4351338"/>
          </a:xfrm>
          <a:prstGeom prst="rect">
            <a:avLst/>
          </a:prstGeom>
        </p:spPr>
        <p:txBody>
          <a:bodyPr lIns="91440" tIns="45720" rIns="91440" bIns="45720" anchor="t"/>
          <a:lstStyle/>
          <a:p>
            <a:pPr marL="0" indent="0">
              <a:buNone/>
            </a:pPr>
            <a:r>
              <a:rPr lang="en-US" sz="1600" dirty="0">
                <a:ea typeface="+mn-lt"/>
                <a:cs typeface="+mn-lt"/>
              </a:rPr>
              <a:t>Data wrangling involves cleaning and transforming complex and disorganized data sets for easier access and analysis through exploratory data analysis.</a:t>
            </a:r>
            <a:endParaRPr lang="ru-RU" sz="1600">
              <a:cs typeface="Calibri" panose="020F0502020204030204"/>
            </a:endParaRPr>
          </a:p>
          <a:p>
            <a:pPr marL="0" indent="0">
              <a:buNone/>
            </a:pPr>
            <a:r>
              <a:rPr lang="en-US" sz="1600" dirty="0">
                <a:ea typeface="+mn-lt"/>
                <a:cs typeface="+mn-lt"/>
              </a:rPr>
              <a:t>In this specific case, several important data wrangling tasks need to be performed. These include calculating the number of launches on each site, determining the number and occurrence of mission outcomes per orbit type, and creating a landing outcome label from the outcome column. These tasks will make further analysis, visualization, and machine learning more straightforward and more accurate.</a:t>
            </a:r>
            <a:endParaRPr lang="en-US" sz="1600">
              <a:cs typeface="Calibri" panose="020F0502020204030204"/>
            </a:endParaRPr>
          </a:p>
          <a:p>
            <a:pPr marL="0" indent="0">
              <a:buNone/>
            </a:pPr>
            <a:r>
              <a:rPr lang="en-US" sz="1600" dirty="0">
                <a:ea typeface="+mn-lt"/>
                <a:cs typeface="+mn-lt"/>
              </a:rPr>
              <a:t>Finally, the results of the data wrangling will be exported to a CSV file for further use. By performing these tasks, the data will be structured, complete, and accurate, making it easier to gain valuable insights and make informed decisions based on the findings.</a:t>
            </a:r>
            <a:endParaRPr lang="en-US" sz="1600" dirty="0">
              <a:cs typeface="Calibri" panose="020F0502020204030204"/>
            </a:endParaRPr>
          </a:p>
          <a:p>
            <a:endParaRPr lang="en-US" sz="22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data wrangling  Notebook</a:t>
            </a:r>
            <a:r>
              <a:rPr lang="en-US" sz="1800" dirty="0">
                <a:solidFill>
                  <a:schemeClr val="accent3">
                    <a:lumMod val="25000"/>
                  </a:schemeClr>
                </a:solidFill>
                <a:latin typeface="Abadi"/>
              </a:rPr>
              <a:t> </a:t>
            </a:r>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Рисунок 2">
            <a:extLst>
              <a:ext uri="{FF2B5EF4-FFF2-40B4-BE49-F238E27FC236}">
                <a16:creationId xmlns:a16="http://schemas.microsoft.com/office/drawing/2014/main" id="{D615B8A0-6894-8448-4ACE-8F397B02256F}"/>
              </a:ext>
            </a:extLst>
          </p:cNvPr>
          <p:cNvPicPr>
            <a:picLocks noChangeAspect="1"/>
          </p:cNvPicPr>
          <p:nvPr/>
        </p:nvPicPr>
        <p:blipFill>
          <a:blip r:embed="rId4"/>
          <a:stretch>
            <a:fillRect/>
          </a:stretch>
        </p:blipFill>
        <p:spPr>
          <a:xfrm>
            <a:off x="6415089" y="1914798"/>
            <a:ext cx="5564979" cy="392137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5198" y="1397000"/>
            <a:ext cx="7040225" cy="5093493"/>
          </a:xfrm>
          <a:prstGeom prst="rect">
            <a:avLst/>
          </a:prstGeom>
        </p:spPr>
        <p:txBody>
          <a:bodyPr lIns="91440" tIns="45720" rIns="91440" bIns="45720" anchor="t"/>
          <a:lstStyle/>
          <a:p>
            <a:pPr marL="0" indent="0">
              <a:buNone/>
            </a:pPr>
            <a:r>
              <a:rPr lang="en-US" sz="2200" dirty="0">
                <a:ea typeface="+mn-lt"/>
                <a:cs typeface="+mn-lt"/>
              </a:rPr>
              <a:t>To understand the relationship between different attributes, we started by using scatter graphs. We looked at the relationships between payload and flight number, flight number and launch site, payload and launch site, flight number and orbit type, and payload and orbit type. By creating these scatter plots, we were able to see the dependency of attributes on each other.</a:t>
            </a:r>
            <a:endParaRPr lang="ru-RU" dirty="0">
              <a:cs typeface="Calibri" panose="020F0502020204030204"/>
            </a:endParaRPr>
          </a:p>
          <a:p>
            <a:pPr marL="0" indent="0">
              <a:buNone/>
            </a:pPr>
            <a:r>
              <a:rPr lang="en-US" sz="2200" dirty="0">
                <a:ea typeface="+mn-lt"/>
                <a:cs typeface="+mn-lt"/>
              </a:rPr>
              <a:t>Once we identified a pattern from the graphs, it was much easier to see which factors had the most significant impact on the success of the landing outcomes. By analyzing these patterns and understanding the dependencies between attributes, we gained valuable insights that could help us improve future mission outcomes. The use of scatter graphs allowed us to visualize the relationships between different variables, making it easier to understand and interpret the data.</a:t>
            </a:r>
            <a:endParaRPr lang="en-US" dirty="0">
              <a:cs typeface="Calibri" panose="020F0502020204030204"/>
            </a:endParaRPr>
          </a:p>
          <a:p>
            <a:pPr>
              <a:lnSpc>
                <a:spcPct val="100000"/>
              </a:lnSpc>
              <a:spcBef>
                <a:spcPts val="1400"/>
              </a:spcBef>
            </a:pPr>
            <a:r>
              <a:rPr lang="en-US" sz="1600" dirty="0">
                <a:solidFill>
                  <a:schemeClr val="accent3">
                    <a:lumMod val="25000"/>
                  </a:schemeClr>
                </a:solidFill>
                <a:latin typeface="Abadi"/>
              </a:rPr>
              <a:t> </a:t>
            </a:r>
            <a:r>
              <a:rPr lang="en-US" sz="16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EDA with data visualization notebook</a:t>
            </a:r>
            <a:endParaRPr lang="en-US" sz="160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Рисунок 5">
            <a:extLst>
              <a:ext uri="{FF2B5EF4-FFF2-40B4-BE49-F238E27FC236}">
                <a16:creationId xmlns:a16="http://schemas.microsoft.com/office/drawing/2014/main" id="{FCF63FFA-5D99-1B81-880C-56B4A0A8D3D5}"/>
              </a:ext>
            </a:extLst>
          </p:cNvPr>
          <p:cNvPicPr>
            <a:picLocks noChangeAspect="1"/>
          </p:cNvPicPr>
          <p:nvPr/>
        </p:nvPicPr>
        <p:blipFill>
          <a:blip r:embed="rId4"/>
          <a:stretch>
            <a:fillRect/>
          </a:stretch>
        </p:blipFill>
        <p:spPr>
          <a:xfrm>
            <a:off x="7580578" y="2383791"/>
            <a:ext cx="4316147" cy="965941"/>
          </a:xfrm>
          <a:prstGeom prst="rect">
            <a:avLst/>
          </a:prstGeom>
          <a:ln>
            <a:noFill/>
          </a:ln>
          <a:effectLst>
            <a:outerShdw blurRad="292100" dist="139700" dir="2700000" algn="tl" rotWithShape="0">
              <a:srgbClr val="333333">
                <a:alpha val="65000"/>
              </a:srgbClr>
            </a:outerShdw>
          </a:effectLst>
        </p:spPr>
      </p:pic>
      <p:pic>
        <p:nvPicPr>
          <p:cNvPr id="6" name="Рисунок 6">
            <a:extLst>
              <a:ext uri="{FF2B5EF4-FFF2-40B4-BE49-F238E27FC236}">
                <a16:creationId xmlns:a16="http://schemas.microsoft.com/office/drawing/2014/main" id="{9806F00A-8EBC-AD42-C57C-4C136FD74ABC}"/>
              </a:ext>
            </a:extLst>
          </p:cNvPr>
          <p:cNvPicPr>
            <a:picLocks noChangeAspect="1"/>
          </p:cNvPicPr>
          <p:nvPr/>
        </p:nvPicPr>
        <p:blipFill>
          <a:blip r:embed="rId5"/>
          <a:stretch>
            <a:fillRect/>
          </a:stretch>
        </p:blipFill>
        <p:spPr>
          <a:xfrm>
            <a:off x="7580578" y="1398113"/>
            <a:ext cx="4316147" cy="858993"/>
          </a:xfrm>
          <a:prstGeom prst="rect">
            <a:avLst/>
          </a:prstGeom>
          <a:ln>
            <a:noFill/>
          </a:ln>
          <a:effectLst>
            <a:outerShdw blurRad="292100" dist="139700" dir="2700000" algn="tl" rotWithShape="0">
              <a:srgbClr val="333333">
                <a:alpha val="65000"/>
              </a:srgbClr>
            </a:outerShdw>
          </a:effectLst>
        </p:spPr>
      </p:pic>
      <p:pic>
        <p:nvPicPr>
          <p:cNvPr id="7" name="Рисунок 7">
            <a:extLst>
              <a:ext uri="{FF2B5EF4-FFF2-40B4-BE49-F238E27FC236}">
                <a16:creationId xmlns:a16="http://schemas.microsoft.com/office/drawing/2014/main" id="{6BEC60DA-9532-7FB7-3A27-71372C8A7BFD}"/>
              </a:ext>
            </a:extLst>
          </p:cNvPr>
          <p:cNvPicPr>
            <a:picLocks noChangeAspect="1"/>
          </p:cNvPicPr>
          <p:nvPr/>
        </p:nvPicPr>
        <p:blipFill>
          <a:blip r:embed="rId6"/>
          <a:stretch>
            <a:fillRect/>
          </a:stretch>
        </p:blipFill>
        <p:spPr>
          <a:xfrm>
            <a:off x="7580576" y="3621846"/>
            <a:ext cx="4316147" cy="2977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8420"/>
            <a:ext cx="10590932" cy="4839493"/>
          </a:xfrm>
          <a:prstGeom prst="rect">
            <a:avLst/>
          </a:prstGeom>
        </p:spPr>
        <p:txBody>
          <a:bodyPr lIns="91440" tIns="45720" rIns="91440" bIns="45720" anchor="t"/>
          <a:lstStyle/>
          <a:p>
            <a:pPr marL="0" indent="0">
              <a:buNone/>
            </a:pPr>
            <a:r>
              <a:rPr lang="en-US" sz="1600" dirty="0">
                <a:ea typeface="+mn-lt"/>
                <a:cs typeface="+mn-lt"/>
              </a:rPr>
              <a:t>Using SQL, we had performed many queries to get better understanding of the dataset:</a:t>
            </a:r>
          </a:p>
          <a:p>
            <a:r>
              <a:rPr lang="en-US" sz="1600" dirty="0">
                <a:ea typeface="+mn-lt"/>
                <a:cs typeface="+mn-lt"/>
              </a:rPr>
              <a:t>Displaying the names of the launch sites.</a:t>
            </a:r>
            <a:endParaRPr lang="en-US" sz="1600" dirty="0">
              <a:solidFill>
                <a:schemeClr val="accent3">
                  <a:lumMod val="25000"/>
                </a:schemeClr>
              </a:solidFill>
              <a:latin typeface="Abadi"/>
            </a:endParaRPr>
          </a:p>
          <a:p>
            <a:r>
              <a:rPr lang="en-US" sz="1600" dirty="0">
                <a:ea typeface="+mn-lt"/>
                <a:cs typeface="+mn-lt"/>
              </a:rPr>
              <a:t>Displaying 5 records where launch sites begin with the string ‘CCA’.</a:t>
            </a:r>
            <a:endParaRPr lang="en-US" sz="1600" dirty="0">
              <a:cs typeface="Calibri"/>
            </a:endParaRPr>
          </a:p>
          <a:p>
            <a:r>
              <a:rPr lang="en-US" sz="1600" dirty="0">
                <a:ea typeface="+mn-lt"/>
                <a:cs typeface="+mn-lt"/>
              </a:rPr>
              <a:t>Displaying the total payload mass carried by booster launched by NASA (CRS).</a:t>
            </a:r>
            <a:endParaRPr lang="en-US" sz="1600" dirty="0">
              <a:cs typeface="Calibri"/>
            </a:endParaRPr>
          </a:p>
          <a:p>
            <a:r>
              <a:rPr lang="en-US" sz="1600" dirty="0">
                <a:ea typeface="+mn-lt"/>
                <a:cs typeface="+mn-lt"/>
              </a:rPr>
              <a:t>Displaying the average payload mass carried by booster version F9 v1.1.</a:t>
            </a:r>
            <a:endParaRPr lang="en-US" sz="1600" dirty="0">
              <a:cs typeface="Calibri"/>
            </a:endParaRPr>
          </a:p>
          <a:p>
            <a:r>
              <a:rPr lang="en-US" sz="1600" dirty="0">
                <a:ea typeface="+mn-lt"/>
                <a:cs typeface="+mn-lt"/>
              </a:rPr>
              <a:t>Listing the date when the first successful landing outcome in ground pad was achieved.</a:t>
            </a:r>
            <a:endParaRPr lang="en-US" sz="1600" dirty="0">
              <a:cs typeface="Calibri"/>
            </a:endParaRPr>
          </a:p>
          <a:p>
            <a:r>
              <a:rPr lang="en-US" sz="1600" dirty="0">
                <a:ea typeface="+mn-lt"/>
                <a:cs typeface="+mn-lt"/>
              </a:rPr>
              <a:t>Listing the names of the boosters which have success in drone ship and have payload mass greater than 4000 but less than 6000.</a:t>
            </a:r>
            <a:endParaRPr lang="en-US" sz="1600" dirty="0">
              <a:cs typeface="Calibri"/>
            </a:endParaRPr>
          </a:p>
          <a:p>
            <a:r>
              <a:rPr lang="en-US" sz="1600" dirty="0">
                <a:ea typeface="+mn-lt"/>
                <a:cs typeface="+mn-lt"/>
              </a:rPr>
              <a:t>Listing the total number of successful and failure mission outcomes.</a:t>
            </a:r>
            <a:endParaRPr lang="en-US" sz="1600" dirty="0">
              <a:cs typeface="Calibri"/>
            </a:endParaRPr>
          </a:p>
          <a:p>
            <a:r>
              <a:rPr lang="en-US" sz="1600" dirty="0">
                <a:ea typeface="+mn-lt"/>
                <a:cs typeface="+mn-lt"/>
              </a:rPr>
              <a:t>Listing the names of the </a:t>
            </a:r>
            <a:r>
              <a:rPr lang="en-US" sz="1600" dirty="0" err="1">
                <a:ea typeface="+mn-lt"/>
                <a:cs typeface="+mn-lt"/>
              </a:rPr>
              <a:t>booster_versions</a:t>
            </a:r>
            <a:r>
              <a:rPr lang="en-US" sz="1600" dirty="0">
                <a:ea typeface="+mn-lt"/>
                <a:cs typeface="+mn-lt"/>
              </a:rPr>
              <a:t> which have carried the maximum payload mass.</a:t>
            </a:r>
            <a:endParaRPr lang="en-US" sz="1600" dirty="0">
              <a:cs typeface="Calibri"/>
            </a:endParaRPr>
          </a:p>
          <a:p>
            <a:r>
              <a:rPr lang="en-US" sz="1600" dirty="0">
                <a:ea typeface="+mn-lt"/>
                <a:cs typeface="+mn-lt"/>
              </a:rPr>
              <a:t>Listing the failed </a:t>
            </a:r>
            <a:r>
              <a:rPr lang="en-US" sz="1600" dirty="0" err="1">
                <a:ea typeface="+mn-lt"/>
                <a:cs typeface="+mn-lt"/>
              </a:rPr>
              <a:t>landing_outcomes</a:t>
            </a:r>
            <a:r>
              <a:rPr lang="en-US" sz="1600" dirty="0">
                <a:ea typeface="+mn-lt"/>
                <a:cs typeface="+mn-lt"/>
              </a:rPr>
              <a:t> in drone ship, their booster versions, and launch sites names for in year 2015.</a:t>
            </a:r>
            <a:endParaRPr lang="en-US" sz="1600" dirty="0">
              <a:cs typeface="Calibri"/>
            </a:endParaRPr>
          </a:p>
          <a:p>
            <a:r>
              <a:rPr lang="en-US" sz="1600" dirty="0">
                <a:ea typeface="+mn-lt"/>
                <a:cs typeface="+mn-lt"/>
              </a:rPr>
              <a:t>Rank the count of landing outcomes or success between the date 2010-06-04 and 2017-03-20, in descending order.</a:t>
            </a:r>
            <a:endParaRPr lang="en-US" sz="1600" dirty="0">
              <a:cs typeface="Calibri"/>
            </a:endParaRPr>
          </a:p>
          <a:p>
            <a:r>
              <a:rPr lang="en-US" sz="1600" dirty="0">
                <a:ea typeface="+mn-lt"/>
                <a:cs typeface="+mn-lt"/>
              </a:rPr>
              <a:t>These SQL queries helped us gain insights into the dataset and identify trends and patterns that could be used to make informed decisions based on the findings.</a:t>
            </a:r>
            <a:endParaRPr lang="en-US" sz="1600" dirty="0">
              <a:cs typeface="Calibri"/>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EDA with SQL notebook</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lnSpcReduction="10000"/>
          </a:bodyPr>
          <a:lstStyle/>
          <a:p>
            <a:r>
              <a:rPr lang="en-US" sz="2200" dirty="0">
                <a:ea typeface="+mn-lt"/>
                <a:cs typeface="+mn-lt"/>
              </a:rPr>
              <a:t>To visualize the launch data in an interactive way, we used latitude and longitude coordinates to plot circle markers around each launch site on a map. The markers were labeled with the name of the launch site. We also assigned the launch outcomes, either success or failure, to classes 0 and 1, respectively. We used Red and Green markers on the map to represent the outcomes, which were grouped using </a:t>
            </a:r>
            <a:r>
              <a:rPr lang="en-US" sz="2200" dirty="0" err="1">
                <a:ea typeface="+mn-lt"/>
                <a:cs typeface="+mn-lt"/>
              </a:rPr>
              <a:t>MarkerCluster</a:t>
            </a:r>
            <a:r>
              <a:rPr lang="en-US" sz="2200" dirty="0">
                <a:ea typeface="+mn-lt"/>
                <a:cs typeface="+mn-lt"/>
              </a:rPr>
              <a:t>().</a:t>
            </a:r>
            <a:endParaRPr lang="en-US" sz="2200" dirty="0">
              <a:solidFill>
                <a:schemeClr val="accent3">
                  <a:lumMod val="25000"/>
                </a:schemeClr>
              </a:solidFill>
              <a:latin typeface="Abadi" panose="020B0604020104020204" pitchFamily="34" charset="0"/>
            </a:endParaRPr>
          </a:p>
          <a:p>
            <a:r>
              <a:rPr lang="en-US" sz="2200" dirty="0">
                <a:ea typeface="+mn-lt"/>
                <a:cs typeface="+mn-lt"/>
              </a:rPr>
              <a:t>To further explore the data, we calculated the distance of each launch site to various landmarks using Haversine’s formula. This helped us answer questions such as, how close are the launch sites to railways, highways, coastlines, and nearby cities. By doing this, we were able to gain a better understanding of the relationships between the launch sites and their surroundings, which could help inform decisions related to launch planning and logistics.</a:t>
            </a: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interactive map with Folium map</a:t>
            </a:r>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ea typeface="+mn-lt"/>
                <a:cs typeface="+mn-lt"/>
              </a:rPr>
              <a:t>Using </a:t>
            </a:r>
            <a:r>
              <a:rPr lang="en-US" sz="2200" dirty="0" err="1">
                <a:ea typeface="+mn-lt"/>
                <a:cs typeface="+mn-lt"/>
              </a:rPr>
              <a:t>Plotly</a:t>
            </a:r>
            <a:r>
              <a:rPr lang="en-US" sz="2200" dirty="0">
                <a:ea typeface="+mn-lt"/>
                <a:cs typeface="+mn-lt"/>
              </a:rPr>
              <a:t> dash, we created an interactive dashboard that allows users to explore the launch data in a customizable way. We included several visualizations, such as pie charts that display the total number of launches by specific sites. Additionally, we created scatter graphs that show the relationship between the outcome of a launch and the payload mass (measured in Kg) for different booster versions. These visualizations provide a more intuitive and accessible way to analyze the data, allowing users to easily identify patterns and trends. This can help inform decisions related to launch planning and resource allocation.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Plotly Dash Application</a:t>
            </a:r>
            <a:endParaRPr lang="en-US" sz="180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1600" dirty="0">
              <a:solidFill>
                <a:schemeClr val="accent3">
                  <a:lumMod val="25000"/>
                </a:schemeClr>
              </a:solidFill>
              <a:latin typeface="Abadi"/>
            </a:endParaRPr>
          </a:p>
          <a:p>
            <a:pPr marL="0" indent="0">
              <a:lnSpc>
                <a:spcPct val="100000"/>
              </a:lnSpc>
              <a:spcBef>
                <a:spcPts val="1400"/>
              </a:spcBef>
              <a:buNone/>
            </a:pPr>
            <a:r>
              <a:rPr lang="en-US" sz="16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predictive analysis</a:t>
            </a:r>
            <a:endParaRPr lang="en-US">
              <a:solidFill>
                <a:schemeClr val="accent3">
                  <a:lumMod val="25000"/>
                </a:schemeClr>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579" name="Схема 579">
            <a:extLst>
              <a:ext uri="{FF2B5EF4-FFF2-40B4-BE49-F238E27FC236}">
                <a16:creationId xmlns:a16="http://schemas.microsoft.com/office/drawing/2014/main" id="{325F0C21-3A04-4DC0-9A5A-66EF08466CAA}"/>
              </a:ext>
            </a:extLst>
          </p:cNvPr>
          <p:cNvGraphicFramePr/>
          <p:nvPr>
            <p:extLst>
              <p:ext uri="{D42A27DB-BD31-4B8C-83A1-F6EECF244321}">
                <p14:modId xmlns:p14="http://schemas.microsoft.com/office/powerpoint/2010/main" val="3662480176"/>
              </p:ext>
            </p:extLst>
          </p:nvPr>
        </p:nvGraphicFramePr>
        <p:xfrm>
          <a:off x="656167" y="1388534"/>
          <a:ext cx="10625666" cy="44619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54" name="Рисунок 854">
            <a:extLst>
              <a:ext uri="{FF2B5EF4-FFF2-40B4-BE49-F238E27FC236}">
                <a16:creationId xmlns:a16="http://schemas.microsoft.com/office/drawing/2014/main" id="{2420CACA-8859-B579-EAF3-0436C69CC414}"/>
              </a:ext>
            </a:extLst>
          </p:cNvPr>
          <p:cNvPicPr>
            <a:picLocks noChangeAspect="1"/>
          </p:cNvPicPr>
          <p:nvPr/>
        </p:nvPicPr>
        <p:blipFill>
          <a:blip r:embed="rId9"/>
          <a:stretch>
            <a:fillRect/>
          </a:stretch>
        </p:blipFill>
        <p:spPr>
          <a:xfrm>
            <a:off x="8772525" y="3227825"/>
            <a:ext cx="2516982" cy="15572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1004"/>
            <a:ext cx="10381308" cy="47543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tx1"/>
                </a:solidFill>
                <a:latin typeface="IBM Plex Mono Text"/>
              </a:rPr>
              <a:t>The results of the SpaceX Capstone Project can be categorized into three main sections:</a:t>
            </a:r>
            <a:endParaRPr lang="ru-RU" sz="2000">
              <a:solidFill>
                <a:schemeClr val="tx1"/>
              </a:solidFill>
            </a:endParaRPr>
          </a:p>
          <a:p>
            <a:r>
              <a:rPr lang="en-US" sz="2000" dirty="0">
                <a:solidFill>
                  <a:schemeClr val="tx1"/>
                </a:solidFill>
                <a:latin typeface="IBM Plex Mono Text"/>
              </a:rPr>
              <a:t>Exploratory data analysis (EDA) results: This section contains the findings and insights gained from analyzing the dataset using various statistical and visualization techniques. The EDA section includes scatter plots, pie charts, maps, and SQL queries to explore different relationships and patterns within the data.</a:t>
            </a:r>
            <a:endParaRPr lang="en-US" sz="2000">
              <a:solidFill>
                <a:schemeClr val="tx1"/>
              </a:solidFill>
            </a:endParaRPr>
          </a:p>
          <a:p>
            <a:r>
              <a:rPr lang="en-US" sz="2000" dirty="0">
                <a:solidFill>
                  <a:schemeClr val="tx1"/>
                </a:solidFill>
                <a:latin typeface="IBM Plex Mono Text"/>
              </a:rPr>
              <a:t>Interactive analytics demo in screenshots: This section includes screenshots of the interactive dashboard built using </a:t>
            </a:r>
            <a:r>
              <a:rPr lang="en-US" sz="2000" dirty="0" err="1">
                <a:solidFill>
                  <a:schemeClr val="tx1"/>
                </a:solidFill>
                <a:latin typeface="IBM Plex Mono Text"/>
              </a:rPr>
              <a:t>Plotly</a:t>
            </a:r>
            <a:r>
              <a:rPr lang="en-US" sz="2000" dirty="0">
                <a:solidFill>
                  <a:schemeClr val="tx1"/>
                </a:solidFill>
                <a:latin typeface="IBM Plex Mono Text"/>
              </a:rPr>
              <a:t> Dash. The dashboard allows users to visualize the launch data and explore different relationships and patterns by selecting different filters and options.</a:t>
            </a:r>
            <a:endParaRPr lang="en-US" sz="2000">
              <a:solidFill>
                <a:schemeClr val="tx1"/>
              </a:solidFill>
            </a:endParaRPr>
          </a:p>
          <a:p>
            <a:r>
              <a:rPr lang="en-US" sz="2000" dirty="0">
                <a:solidFill>
                  <a:schemeClr val="tx1"/>
                </a:solidFill>
                <a:latin typeface="IBM Plex Mono Text"/>
              </a:rPr>
              <a:t>Predictive analysis results: This section includes the machine learning models developed to predict the landing outcomes of the SpaceX missions. The models were trained on the training dataset and evaluated on the test dataset to determine their accuracy. The results include the confusion matrix and accuracy scores for each model. The best performing model was selected based on its accuracy score.</a:t>
            </a:r>
            <a:endParaRPr lang="en-US" sz="2000">
              <a:solidFill>
                <a:schemeClr val="tx1"/>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9724" y="1718734"/>
            <a:ext cx="10681758" cy="1889391"/>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CA" sz="2200" dirty="0">
                <a:ea typeface="+mn-lt"/>
                <a:cs typeface="+mn-lt"/>
              </a:rPr>
              <a:t>The scatter plot represents each launch site as a different color and shape marker. The plot suggests that there is no clear relationship between Flight Number and Launch Site. The launches are spread out across different launch sites and there does not appear to be any discernible pattern or trend. Therefore, it can be concluded that Flight Number and Launch Site are not strongly correlated.</a:t>
            </a:r>
            <a:endParaRPr lang="en-CA" dirty="0">
              <a:ea typeface="+mn-lt"/>
              <a:cs typeface="+mn-lt"/>
            </a:endParaRPr>
          </a:p>
          <a:p>
            <a:pPr marL="0" indent="0">
              <a:lnSpc>
                <a:spcPct val="100000"/>
              </a:lnSpc>
              <a:spcBef>
                <a:spcPts val="1400"/>
              </a:spcBef>
              <a:buNone/>
            </a:pPr>
            <a:r>
              <a:rPr lang="en-CA" sz="2200" dirty="0">
                <a:ea typeface="+mn-lt"/>
                <a:cs typeface="+mn-lt"/>
              </a:rPr>
              <a:t>The plot can also help to identify any clustering of the data points, which can be indicative of certain trends or patterns.</a:t>
            </a:r>
            <a:endParaRPr lang="en-CA">
              <a:ea typeface="Calibri"/>
              <a:cs typeface="Calibr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Рисунок 5">
            <a:extLst>
              <a:ext uri="{FF2B5EF4-FFF2-40B4-BE49-F238E27FC236}">
                <a16:creationId xmlns:a16="http://schemas.microsoft.com/office/drawing/2014/main" id="{D8AD41E3-419C-9C1B-1D8F-3AD18F6AF33B}"/>
              </a:ext>
            </a:extLst>
          </p:cNvPr>
          <p:cNvPicPr>
            <a:picLocks noChangeAspect="1"/>
          </p:cNvPicPr>
          <p:nvPr/>
        </p:nvPicPr>
        <p:blipFill>
          <a:blip r:embed="rId3"/>
          <a:stretch>
            <a:fillRect/>
          </a:stretch>
        </p:blipFill>
        <p:spPr>
          <a:xfrm>
            <a:off x="771526" y="3541235"/>
            <a:ext cx="10517980" cy="2478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4913"/>
            <a:ext cx="5896769" cy="4823619"/>
          </a:xfrm>
          <a:prstGeom prst="rect">
            <a:avLst/>
          </a:prstGeom>
        </p:spPr>
        <p:txBody>
          <a:bodyPr lIns="91440" tIns="45720" rIns="91440" bIns="45720" anchor="t">
            <a:normAutofit fontScale="92500"/>
          </a:bodyPr>
          <a:lstStyle/>
          <a:p>
            <a:pPr marL="0" indent="0">
              <a:buNone/>
            </a:pPr>
            <a:r>
              <a:rPr lang="en-CA" sz="2200" dirty="0">
                <a:ea typeface="+mn-lt"/>
                <a:cs typeface="+mn-lt"/>
              </a:rPr>
              <a:t>In this scatter plot, we can see the relationship between the payload mass and the launch site. Each point on the plot represents a launch and the color indicates the outcome of the mission (success or failure).</a:t>
            </a:r>
            <a:endParaRPr lang="en-US" sz="2200" dirty="0">
              <a:solidFill>
                <a:schemeClr val="accent3">
                  <a:lumMod val="25000"/>
                </a:schemeClr>
              </a:solidFill>
              <a:latin typeface="Abadi"/>
            </a:endParaRPr>
          </a:p>
          <a:p>
            <a:pPr marL="0" indent="0">
              <a:buNone/>
            </a:pPr>
            <a:r>
              <a:rPr lang="en-CA" sz="2200" dirty="0">
                <a:ea typeface="+mn-lt"/>
                <a:cs typeface="+mn-lt"/>
              </a:rPr>
              <a:t>From the plot, we can see that most of the successful launches are concentrated around the lower payload masses, while the failed launches are more spread out across the payload masses. Additionally, there are a few outlier launches with very high payload masses that have failed.</a:t>
            </a:r>
            <a:endParaRPr lang="en-US" dirty="0">
              <a:ea typeface="Calibri" panose="020F0502020204030204"/>
              <a:cs typeface="Calibri" panose="020F0502020204030204"/>
            </a:endParaRPr>
          </a:p>
          <a:p>
            <a:pPr marL="0" indent="0">
              <a:buNone/>
            </a:pPr>
            <a:r>
              <a:rPr lang="en-CA" sz="2200" dirty="0">
                <a:ea typeface="+mn-lt"/>
                <a:cs typeface="+mn-lt"/>
              </a:rPr>
              <a:t>There doesn't seem to be a clear pattern between payload mass and launch site. However, we can see that the launch site with the highest number of failed launches is CCAFS SLC40, and the launch site with the highest number of successful launches is VAFB SLC4E.</a:t>
            </a:r>
            <a:endParaRPr lang="en-US" dirty="0">
              <a:ea typeface="Calibri" panose="020F0502020204030204"/>
              <a:cs typeface="Calibri" panose="020F0502020204030204"/>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Рисунок 5">
            <a:extLst>
              <a:ext uri="{FF2B5EF4-FFF2-40B4-BE49-F238E27FC236}">
                <a16:creationId xmlns:a16="http://schemas.microsoft.com/office/drawing/2014/main" id="{58633E72-A7D6-7224-E154-8E7C61CBECBA}"/>
              </a:ext>
            </a:extLst>
          </p:cNvPr>
          <p:cNvPicPr>
            <a:picLocks noChangeAspect="1"/>
          </p:cNvPicPr>
          <p:nvPr/>
        </p:nvPicPr>
        <p:blipFill>
          <a:blip r:embed="rId3"/>
          <a:stretch>
            <a:fillRect/>
          </a:stretch>
        </p:blipFill>
        <p:spPr>
          <a:xfrm>
            <a:off x="6665119" y="1466817"/>
            <a:ext cx="5064917" cy="4614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8208"/>
            <a:ext cx="3932238" cy="491886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ea typeface="+mn-lt"/>
                <a:cs typeface="+mn-lt"/>
              </a:rPr>
              <a:t>The bar chart shows the success rate for each orbit type. The x-axis represents the orbit types, while the y-axis represents the percentage of successful launches for each orbit type. The chart shows that the most successful orbit type is the Polar Orbit, followed by the Low Earth Orbit and the Sun-Synchronous Orbit. The Geostationary Transfer Orbit has the lowest success rate. However, it's important to note that the data points for some orbit types are very limited, so it's difficult to draw definitive conclusions.</a:t>
            </a:r>
            <a:endParaRPr lang="ru-RU">
              <a:ea typeface="Calibri" panose="020F0502020204030204"/>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Рисунок 5">
            <a:extLst>
              <a:ext uri="{FF2B5EF4-FFF2-40B4-BE49-F238E27FC236}">
                <a16:creationId xmlns:a16="http://schemas.microsoft.com/office/drawing/2014/main" id="{54CCB6FC-C8E4-4BAB-FEF5-86F6E51B9478}"/>
              </a:ext>
            </a:extLst>
          </p:cNvPr>
          <p:cNvPicPr>
            <a:picLocks noChangeAspect="1"/>
          </p:cNvPicPr>
          <p:nvPr/>
        </p:nvPicPr>
        <p:blipFill>
          <a:blip r:embed="rId3"/>
          <a:stretch>
            <a:fillRect/>
          </a:stretch>
        </p:blipFill>
        <p:spPr>
          <a:xfrm>
            <a:off x="5224463" y="1378261"/>
            <a:ext cx="6434136" cy="46491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72100"/>
            <a:ext cx="5099050" cy="434736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ea typeface="+mn-lt"/>
                <a:cs typeface="+mn-lt"/>
              </a:rPr>
              <a:t>This scatter plot shows the relationship between Flight Number and Orbit type. Each dot represents a launch, colored based on the success or failure of the launch. The x-axis represents the Flight Number and the y-axis represents the Orbit type. There is no clear pattern or correlation between the Flight Number and Orbit type. However, it can be observed that most of the failures occurred in the Low Earth Orbit (LEO) and Geostationary Transfer Orbit (GTO), while the majority of the successes occurred in the LEO and Polar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Рисунок 5">
            <a:extLst>
              <a:ext uri="{FF2B5EF4-FFF2-40B4-BE49-F238E27FC236}">
                <a16:creationId xmlns:a16="http://schemas.microsoft.com/office/drawing/2014/main" id="{60BE7423-6C24-7120-B170-ED6402702DCD}"/>
              </a:ext>
            </a:extLst>
          </p:cNvPr>
          <p:cNvPicPr>
            <a:picLocks noChangeAspect="1"/>
          </p:cNvPicPr>
          <p:nvPr/>
        </p:nvPicPr>
        <p:blipFill>
          <a:blip r:embed="rId3"/>
          <a:stretch>
            <a:fillRect/>
          </a:stretch>
        </p:blipFill>
        <p:spPr>
          <a:xfrm>
            <a:off x="6331745" y="1768136"/>
            <a:ext cx="4767261" cy="42742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fontScale="92500" lnSpcReduction="20000"/>
          </a:bodyPr>
          <a:lstStyle/>
          <a:p>
            <a:pPr>
              <a:buNone/>
            </a:pPr>
            <a:r>
              <a:rPr lang="en-US" sz="2200" dirty="0">
                <a:ea typeface="+mn-lt"/>
                <a:cs typeface="+mn-lt"/>
              </a:rPr>
              <a:t>By analyzing this plot, we can see that the majority of successful missions have a payload mass between 0 and 10000 Kg and are launched to a Low Earth Orbit (LEO) or a Geostationary Transfer Orbit (GTO). However, there are also successful missions with higher payload masses that are launched to other types of orbits such as Medium Earth Orbit (MEO) or Polar Orbit.</a:t>
            </a:r>
            <a:endParaRPr lang="ru-RU" dirty="0"/>
          </a:p>
          <a:p>
            <a:pPr>
              <a:buNone/>
            </a:pPr>
            <a:r>
              <a:rPr lang="en-US" sz="2200" dirty="0">
                <a:ea typeface="+mn-lt"/>
                <a:cs typeface="+mn-lt"/>
              </a:rPr>
              <a:t>On the other hand, failed missions are scattered across different payload masses and orbit types, with no clear pattern or trend.</a:t>
            </a:r>
            <a:endParaRPr lang="en-US" dirty="0"/>
          </a:p>
          <a:p>
            <a:pPr marL="0" indent="0">
              <a:lnSpc>
                <a:spcPct val="100000"/>
              </a:lnSpc>
              <a:spcBef>
                <a:spcPts val="1400"/>
              </a:spcBef>
              <a:buNone/>
            </a:pPr>
            <a:endParaRPr lang="en-US" sz="2200" dirty="0">
              <a:solidFill>
                <a:schemeClr val="accent3">
                  <a:lumMod val="25000"/>
                </a:schemeClr>
              </a:solidFill>
              <a:latin typeface="Abadi"/>
              <a:ea typeface="Calibri" panose="020F0502020204030204"/>
              <a:cs typeface="Calibri" panose="020F0502020204030204"/>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Рисунок 5">
            <a:extLst>
              <a:ext uri="{FF2B5EF4-FFF2-40B4-BE49-F238E27FC236}">
                <a16:creationId xmlns:a16="http://schemas.microsoft.com/office/drawing/2014/main" id="{DFF0E1C5-C3F9-C83C-9523-E0EFAF22748A}"/>
              </a:ext>
            </a:extLst>
          </p:cNvPr>
          <p:cNvPicPr>
            <a:picLocks noChangeAspect="1"/>
          </p:cNvPicPr>
          <p:nvPr/>
        </p:nvPicPr>
        <p:blipFill>
          <a:blip r:embed="rId3"/>
          <a:stretch>
            <a:fillRect/>
          </a:stretch>
        </p:blipFill>
        <p:spPr>
          <a:xfrm>
            <a:off x="4974432" y="1851780"/>
            <a:ext cx="6481760" cy="40235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This figures clearly depicted and increasing trend from the year 2013 until 2020. If this trend continue for the next year onward. The success rate will steadily increase until reaching 1/95% success rate.</a:t>
            </a:r>
            <a:endParaRPr lang="ru-RU"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Рисунок 5">
            <a:extLst>
              <a:ext uri="{FF2B5EF4-FFF2-40B4-BE49-F238E27FC236}">
                <a16:creationId xmlns:a16="http://schemas.microsoft.com/office/drawing/2014/main" id="{066B1B43-FB04-3677-F7E3-05D3F2422EB1}"/>
              </a:ext>
            </a:extLst>
          </p:cNvPr>
          <p:cNvPicPr>
            <a:picLocks noChangeAspect="1"/>
          </p:cNvPicPr>
          <p:nvPr/>
        </p:nvPicPr>
        <p:blipFill>
          <a:blip r:embed="rId3"/>
          <a:stretch>
            <a:fillRect/>
          </a:stretch>
        </p:blipFill>
        <p:spPr>
          <a:xfrm>
            <a:off x="5486401" y="1407915"/>
            <a:ext cx="6053136" cy="41493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b="1" dirty="0">
                <a:latin typeface="Consolas"/>
              </a:rPr>
              <a:t>%</a:t>
            </a:r>
            <a:r>
              <a:rPr lang="en-US" sz="2200" b="1" dirty="0" err="1">
                <a:latin typeface="Consolas"/>
              </a:rPr>
              <a:t>sql</a:t>
            </a:r>
            <a:r>
              <a:rPr lang="en-US" sz="2200" dirty="0">
                <a:latin typeface="Consolas"/>
              </a:rPr>
              <a:t> select Unique(LAUNCH_SITE) from SPACEXTBL;</a:t>
            </a: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Рисунок 5" descr="Изображение выглядит как текст&#10;&#10;Автоматически созданное описание">
            <a:extLst>
              <a:ext uri="{FF2B5EF4-FFF2-40B4-BE49-F238E27FC236}">
                <a16:creationId xmlns:a16="http://schemas.microsoft.com/office/drawing/2014/main" id="{B6493DEA-5006-C48F-1782-ABEC4E9FD162}"/>
              </a:ext>
            </a:extLst>
          </p:cNvPr>
          <p:cNvPicPr>
            <a:picLocks noChangeAspect="1"/>
          </p:cNvPicPr>
          <p:nvPr/>
        </p:nvPicPr>
        <p:blipFill>
          <a:blip r:embed="rId3"/>
          <a:stretch>
            <a:fillRect/>
          </a:stretch>
        </p:blipFill>
        <p:spPr>
          <a:xfrm>
            <a:off x="766234" y="2472939"/>
            <a:ext cx="10500782" cy="22719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The result of this query will be the first 5 rows of the </a:t>
            </a:r>
            <a:r>
              <a:rPr lang="en-US" sz="2200" b="1" dirty="0">
                <a:latin typeface="Consolas"/>
                <a:cs typeface="Calibri"/>
              </a:rPr>
              <a:t>LAUNCH_SITE</a:t>
            </a:r>
            <a:r>
              <a:rPr lang="en-US" sz="2200" dirty="0">
                <a:ea typeface="+mn-lt"/>
                <a:cs typeface="+mn-lt"/>
              </a:rPr>
              <a:t> column where the launch site names start with "CCA". For example, if the table contains launch sites "CCAFS SLC-40" and "CCAFS LC-40", the query will return those two rows along with up to three more rows with launch sites starting with "CCA".</a:t>
            </a:r>
            <a:endParaRPr lang="en-US" sz="2200" dirty="0">
              <a:solidFill>
                <a:schemeClr val="accent3">
                  <a:lumMod val="25000"/>
                </a:schemeClr>
              </a:solidFill>
              <a:latin typeface="Abadi"/>
              <a:cs typeface="Calibr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Рисунок 6" descr="Изображение выглядит как текст&#10;&#10;Автоматически созданное описание">
            <a:extLst>
              <a:ext uri="{FF2B5EF4-FFF2-40B4-BE49-F238E27FC236}">
                <a16:creationId xmlns:a16="http://schemas.microsoft.com/office/drawing/2014/main" id="{2C02547A-2646-6167-C217-6C542F203E15}"/>
              </a:ext>
            </a:extLst>
          </p:cNvPr>
          <p:cNvPicPr>
            <a:picLocks noChangeAspect="1"/>
          </p:cNvPicPr>
          <p:nvPr/>
        </p:nvPicPr>
        <p:blipFill>
          <a:blip r:embed="rId3"/>
          <a:stretch>
            <a:fillRect/>
          </a:stretch>
        </p:blipFill>
        <p:spPr>
          <a:xfrm>
            <a:off x="766234" y="1711651"/>
            <a:ext cx="10638366" cy="2492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b="1" dirty="0">
                <a:latin typeface="Consolas"/>
              </a:rPr>
              <a:t>%</a:t>
            </a:r>
            <a:r>
              <a:rPr lang="en-US" sz="2200" b="1" dirty="0" err="1">
                <a:latin typeface="Consolas"/>
              </a:rPr>
              <a:t>sql</a:t>
            </a:r>
            <a:r>
              <a:rPr lang="en-US" sz="2200" dirty="0">
                <a:latin typeface="Consolas"/>
              </a:rPr>
              <a:t> select sum(PAYLOAD_MASS__KG_) as </a:t>
            </a:r>
            <a:r>
              <a:rPr lang="en-US" sz="2200" dirty="0" err="1">
                <a:latin typeface="Consolas"/>
              </a:rPr>
              <a:t>payloadmass</a:t>
            </a:r>
            <a:r>
              <a:rPr lang="en-US" sz="2200" dirty="0">
                <a:latin typeface="Consolas"/>
              </a:rPr>
              <a:t> from SPACEXTBL;</a:t>
            </a:r>
            <a:endParaRPr lang="ru-RU" dirty="0"/>
          </a:p>
          <a:p>
            <a:pPr>
              <a:lnSpc>
                <a:spcPct val="100000"/>
              </a:lnSpc>
              <a:spcBef>
                <a:spcPts val="1400"/>
              </a:spcBef>
            </a:pPr>
            <a:r>
              <a:rPr lang="en-US" sz="2200" dirty="0">
                <a:ea typeface="+mn-lt"/>
                <a:cs typeface="+mn-lt"/>
              </a:rPr>
              <a:t>This SQL query will return the total payload mass in kilograms of all the SpaceX launches available in the </a:t>
            </a:r>
            <a:r>
              <a:rPr lang="en-US" sz="2200" b="1" dirty="0">
                <a:latin typeface="Consolas"/>
              </a:rPr>
              <a:t>SPACEXTBL</a:t>
            </a:r>
            <a:r>
              <a:rPr lang="en-US" sz="2200" dirty="0">
                <a:ea typeface="+mn-lt"/>
                <a:cs typeface="+mn-lt"/>
              </a:rPr>
              <a:t> table.</a:t>
            </a: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Рисунок 5" descr="Изображение выглядит как текст&#10;&#10;Автоматически созданное описание">
            <a:extLst>
              <a:ext uri="{FF2B5EF4-FFF2-40B4-BE49-F238E27FC236}">
                <a16:creationId xmlns:a16="http://schemas.microsoft.com/office/drawing/2014/main" id="{1F0314C6-B5F1-FD7E-ECFE-CF3849962A46}"/>
              </a:ext>
            </a:extLst>
          </p:cNvPr>
          <p:cNvPicPr>
            <a:picLocks noChangeAspect="1"/>
          </p:cNvPicPr>
          <p:nvPr/>
        </p:nvPicPr>
        <p:blipFill>
          <a:blip r:embed="rId3"/>
          <a:stretch>
            <a:fillRect/>
          </a:stretch>
        </p:blipFill>
        <p:spPr>
          <a:xfrm>
            <a:off x="988484" y="3562212"/>
            <a:ext cx="9516533" cy="1458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ea typeface="+mn-lt"/>
              <a:cs typeface="+mn-lt"/>
            </a:endParaRPr>
          </a:p>
          <a:p>
            <a:pPr>
              <a:lnSpc>
                <a:spcPct val="100000"/>
              </a:lnSpc>
              <a:spcBef>
                <a:spcPts val="1400"/>
              </a:spcBef>
            </a:pPr>
            <a:endParaRPr lang="en-US" sz="2200" dirty="0">
              <a:ea typeface="+mn-lt"/>
              <a:cs typeface="+mn-lt"/>
            </a:endParaRPr>
          </a:p>
          <a:p>
            <a:pPr>
              <a:lnSpc>
                <a:spcPct val="100000"/>
              </a:lnSpc>
              <a:spcBef>
                <a:spcPts val="1400"/>
              </a:spcBef>
            </a:pPr>
            <a:endParaRPr lang="en-US" sz="2200" dirty="0">
              <a:ea typeface="+mn-lt"/>
              <a:cs typeface="+mn-lt"/>
            </a:endParaRPr>
          </a:p>
          <a:p>
            <a:pPr>
              <a:lnSpc>
                <a:spcPct val="100000"/>
              </a:lnSpc>
              <a:spcBef>
                <a:spcPts val="1400"/>
              </a:spcBef>
            </a:pPr>
            <a:endParaRPr lang="en-US" sz="2200" dirty="0">
              <a:ea typeface="+mn-lt"/>
              <a:cs typeface="+mn-lt"/>
            </a:endParaRPr>
          </a:p>
          <a:p>
            <a:pPr>
              <a:lnSpc>
                <a:spcPct val="100000"/>
              </a:lnSpc>
              <a:spcBef>
                <a:spcPts val="1400"/>
              </a:spcBef>
            </a:pPr>
            <a:r>
              <a:rPr lang="en-US" sz="2200" dirty="0">
                <a:ea typeface="+mn-lt"/>
                <a:cs typeface="+mn-lt"/>
              </a:rPr>
              <a:t>The query will calculate the average payload mass of all launches that used the booster version 'F9 v1.1' from the SPACEXTBL table. The result will show a single value representing the average payload mass in kilograms.</a:t>
            </a:r>
            <a:endParaRPr lang="en-US">
              <a:cs typeface="Calibri"/>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Рисунок 5" descr="Изображение выглядит как текст&#10;&#10;Автоматически созданное описание">
            <a:extLst>
              <a:ext uri="{FF2B5EF4-FFF2-40B4-BE49-F238E27FC236}">
                <a16:creationId xmlns:a16="http://schemas.microsoft.com/office/drawing/2014/main" id="{B1023679-D843-B69E-BC1F-F2C197A2AC64}"/>
              </a:ext>
            </a:extLst>
          </p:cNvPr>
          <p:cNvPicPr>
            <a:picLocks noChangeAspect="1"/>
          </p:cNvPicPr>
          <p:nvPr/>
        </p:nvPicPr>
        <p:blipFill>
          <a:blip r:embed="rId3"/>
          <a:stretch>
            <a:fillRect/>
          </a:stretch>
        </p:blipFill>
        <p:spPr>
          <a:xfrm>
            <a:off x="1073150" y="1711667"/>
            <a:ext cx="9431866" cy="1952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rgbClr val="000000"/>
                </a:solidFill>
                <a:latin typeface="Calibri"/>
                <a:cs typeface="Calibri"/>
              </a:rPr>
              <a:t>This</a:t>
            </a:r>
            <a:r>
              <a:rPr lang="en-US" sz="2200" dirty="0">
                <a:ea typeface="+mn-lt"/>
                <a:cs typeface="+mn-lt"/>
              </a:rPr>
              <a:t> SQL query selects the earliest successful landing date on a ground pad by filtering the data from the SPACEXTBL table where the landing outcome is "Success (ground pad)". The </a:t>
            </a:r>
            <a:r>
              <a:rPr lang="en-US" sz="2200" b="1" dirty="0">
                <a:latin typeface="Consolas"/>
              </a:rPr>
              <a:t>min()</a:t>
            </a:r>
            <a:r>
              <a:rPr lang="en-US" sz="2200" dirty="0">
                <a:ea typeface="+mn-lt"/>
                <a:cs typeface="+mn-lt"/>
              </a:rPr>
              <a:t> function is used to return the earliest date. The result will be a single row with a single column that shows the date in the format "YYYY-MM-DD".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Рисунок 5" descr="Изображение выглядит как текст&#10;&#10;Автоматически созданное описание">
            <a:extLst>
              <a:ext uri="{FF2B5EF4-FFF2-40B4-BE49-F238E27FC236}">
                <a16:creationId xmlns:a16="http://schemas.microsoft.com/office/drawing/2014/main" id="{336E5706-5C79-8D71-B05C-109979E56A8A}"/>
              </a:ext>
            </a:extLst>
          </p:cNvPr>
          <p:cNvPicPr>
            <a:picLocks noChangeAspect="1"/>
          </p:cNvPicPr>
          <p:nvPr/>
        </p:nvPicPr>
        <p:blipFill>
          <a:blip r:embed="rId3"/>
          <a:stretch>
            <a:fillRect/>
          </a:stretch>
        </p:blipFill>
        <p:spPr>
          <a:xfrm>
            <a:off x="882650" y="1951988"/>
            <a:ext cx="9696450" cy="1684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The result of the query will be a list of all the </a:t>
            </a:r>
            <a:r>
              <a:rPr lang="en-US" sz="2200" b="1" dirty="0" err="1">
                <a:latin typeface="Consolas"/>
              </a:rPr>
              <a:t>booster_version</a:t>
            </a:r>
            <a:r>
              <a:rPr lang="en-US" sz="2200" dirty="0">
                <a:ea typeface="+mn-lt"/>
                <a:cs typeface="+mn-lt"/>
              </a:rPr>
              <a:t> that have been used in launches where the drone ship landing was successful and the payload mass was between 4000 and 6000 kg. This query can be used to identify which booster version is the most suitable for carrying payloads of this weight range and achieving a successful landing on a drone ship.</a:t>
            </a:r>
            <a:endParaRPr lang="ru-RU" dirty="0">
              <a:solidFill>
                <a:schemeClr val="accent3">
                  <a:lumMod val="25000"/>
                </a:schemeClr>
              </a:solidFill>
              <a:cs typeface="Calibr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Рисунок 2" descr="Изображение выглядит как текст&#10;&#10;Автоматически созданное описание">
            <a:extLst>
              <a:ext uri="{FF2B5EF4-FFF2-40B4-BE49-F238E27FC236}">
                <a16:creationId xmlns:a16="http://schemas.microsoft.com/office/drawing/2014/main" id="{7C6275E9-D887-F2C2-2182-836D81904CA5}"/>
              </a:ext>
            </a:extLst>
          </p:cNvPr>
          <p:cNvPicPr>
            <a:picLocks noChangeAspect="1"/>
          </p:cNvPicPr>
          <p:nvPr/>
        </p:nvPicPr>
        <p:blipFill>
          <a:blip r:embed="rId3"/>
          <a:stretch>
            <a:fillRect/>
          </a:stretch>
        </p:blipFill>
        <p:spPr>
          <a:xfrm>
            <a:off x="829734" y="1474717"/>
            <a:ext cx="10013950" cy="25962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59410"/>
            <a:ext cx="7670462" cy="53737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latin typeface="IBM Plex Mono Text"/>
              </a:rPr>
              <a:t> </a:t>
            </a:r>
            <a:r>
              <a:rPr lang="en-US" sz="1600" dirty="0">
                <a:latin typeface="IBM Plex Mono Text"/>
              </a:rPr>
              <a:t>   </a:t>
            </a:r>
            <a:r>
              <a:rPr lang="en-US" sz="1600" dirty="0">
                <a:solidFill>
                  <a:schemeClr val="tx1"/>
                </a:solidFill>
                <a:latin typeface="IBM Plex Mono Text"/>
              </a:rPr>
              <a:t>- Data Collection through API</a:t>
            </a:r>
            <a:endParaRPr lang="en-US" sz="1600">
              <a:solidFill>
                <a:schemeClr val="tx1"/>
              </a:solidFill>
              <a:latin typeface="Abadi"/>
            </a:endParaRPr>
          </a:p>
          <a:p>
            <a:pPr marL="0" indent="0">
              <a:lnSpc>
                <a:spcPct val="100000"/>
              </a:lnSpc>
              <a:spcBef>
                <a:spcPts val="1400"/>
              </a:spcBef>
              <a:buNone/>
            </a:pPr>
            <a:r>
              <a:rPr lang="en-US" sz="1600" dirty="0">
                <a:solidFill>
                  <a:schemeClr val="tx1"/>
                </a:solidFill>
                <a:latin typeface="IBM Plex Mono Text"/>
              </a:rPr>
              <a:t>    - Data Collection with Web Scraping</a:t>
            </a:r>
            <a:endParaRPr lang="en-US" sz="1600" dirty="0">
              <a:solidFill>
                <a:schemeClr val="tx1"/>
              </a:solidFill>
              <a:latin typeface="Abadi"/>
            </a:endParaRPr>
          </a:p>
          <a:p>
            <a:pPr marL="0" indent="0">
              <a:lnSpc>
                <a:spcPct val="100000"/>
              </a:lnSpc>
              <a:spcBef>
                <a:spcPts val="1400"/>
              </a:spcBef>
              <a:buNone/>
            </a:pPr>
            <a:r>
              <a:rPr lang="en-US" sz="1600" dirty="0">
                <a:solidFill>
                  <a:schemeClr val="tx1"/>
                </a:solidFill>
                <a:latin typeface="IBM Plex Mono Text"/>
              </a:rPr>
              <a:t>    - Data Wrangling</a:t>
            </a:r>
            <a:endParaRPr lang="en-US" sz="1600" dirty="0">
              <a:solidFill>
                <a:schemeClr val="tx1"/>
              </a:solidFill>
              <a:latin typeface="Abadi"/>
            </a:endParaRPr>
          </a:p>
          <a:p>
            <a:pPr marL="0" indent="0">
              <a:lnSpc>
                <a:spcPct val="100000"/>
              </a:lnSpc>
              <a:spcBef>
                <a:spcPts val="1400"/>
              </a:spcBef>
              <a:buNone/>
            </a:pPr>
            <a:r>
              <a:rPr lang="en-US" sz="1600" dirty="0">
                <a:solidFill>
                  <a:schemeClr val="tx1"/>
                </a:solidFill>
                <a:latin typeface="IBM Plex Mono Text"/>
              </a:rPr>
              <a:t>    - Exploratory Data Analysis with SQL</a:t>
            </a:r>
            <a:endParaRPr lang="en-US" sz="1600" dirty="0">
              <a:solidFill>
                <a:schemeClr val="tx1"/>
              </a:solidFill>
              <a:latin typeface="Abadi"/>
            </a:endParaRPr>
          </a:p>
          <a:p>
            <a:pPr marL="0" indent="0">
              <a:lnSpc>
                <a:spcPct val="100000"/>
              </a:lnSpc>
              <a:spcBef>
                <a:spcPts val="1400"/>
              </a:spcBef>
              <a:buNone/>
            </a:pPr>
            <a:r>
              <a:rPr lang="en-US" sz="1600" dirty="0">
                <a:solidFill>
                  <a:schemeClr val="tx1"/>
                </a:solidFill>
                <a:latin typeface="IBM Plex Mono Text"/>
              </a:rPr>
              <a:t>    - Exploratory Data Analysis with Data Visualization </a:t>
            </a:r>
            <a:endParaRPr lang="en-US" sz="1600" dirty="0">
              <a:solidFill>
                <a:schemeClr val="tx1"/>
              </a:solidFill>
              <a:latin typeface="Abadi"/>
            </a:endParaRPr>
          </a:p>
          <a:p>
            <a:pPr marL="0" indent="0">
              <a:lnSpc>
                <a:spcPct val="100000"/>
              </a:lnSpc>
              <a:spcBef>
                <a:spcPts val="1400"/>
              </a:spcBef>
              <a:buNone/>
            </a:pPr>
            <a:r>
              <a:rPr lang="en-US" sz="1600" dirty="0">
                <a:solidFill>
                  <a:schemeClr val="tx1"/>
                </a:solidFill>
                <a:latin typeface="IBM Plex Mono Text"/>
              </a:rPr>
              <a:t>    - Interactive Visual Analytics with Folium</a:t>
            </a:r>
            <a:endParaRPr lang="en-US" sz="1600" dirty="0">
              <a:solidFill>
                <a:schemeClr val="tx1"/>
              </a:solidFill>
              <a:latin typeface="Abadi"/>
            </a:endParaRPr>
          </a:p>
          <a:p>
            <a:pPr marL="0" indent="0">
              <a:lnSpc>
                <a:spcPct val="100000"/>
              </a:lnSpc>
              <a:spcBef>
                <a:spcPts val="1400"/>
              </a:spcBef>
              <a:buNone/>
            </a:pPr>
            <a:r>
              <a:rPr lang="en-US" sz="1600" dirty="0">
                <a:solidFill>
                  <a:schemeClr val="tx1"/>
                </a:solidFill>
                <a:latin typeface="IBM Plex Mono Text"/>
              </a:rPr>
              <a:t>    - 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600" dirty="0">
                <a:solidFill>
                  <a:schemeClr val="tx1"/>
                </a:solidFill>
                <a:latin typeface="IBM Plex Mono Text"/>
              </a:rPr>
              <a:t>    - Exploratory Data Analysis result</a:t>
            </a:r>
          </a:p>
          <a:p>
            <a:pPr marL="0" indent="0">
              <a:lnSpc>
                <a:spcPct val="100000"/>
              </a:lnSpc>
              <a:spcBef>
                <a:spcPts val="1400"/>
              </a:spcBef>
              <a:buNone/>
            </a:pPr>
            <a:r>
              <a:rPr lang="en-US" sz="1600" dirty="0">
                <a:solidFill>
                  <a:schemeClr val="tx1"/>
                </a:solidFill>
                <a:latin typeface="IBM Plex Mono Text"/>
              </a:rPr>
              <a:t>    - Interactive Analytics with Maps and Dashboards</a:t>
            </a:r>
            <a:endParaRPr lang="en-US" dirty="0">
              <a:solidFill>
                <a:schemeClr val="tx1"/>
              </a:solidFill>
            </a:endParaRPr>
          </a:p>
          <a:p>
            <a:pPr marL="0" indent="0">
              <a:lnSpc>
                <a:spcPct val="100000"/>
              </a:lnSpc>
              <a:spcBef>
                <a:spcPts val="1400"/>
              </a:spcBef>
              <a:buNone/>
            </a:pPr>
            <a:r>
              <a:rPr lang="en-US" sz="1600" dirty="0">
                <a:solidFill>
                  <a:schemeClr val="tx1"/>
                </a:solidFill>
                <a:latin typeface="IBM Plex Mono Text"/>
              </a:rPr>
              <a:t>    - Predictive Analytics result with Machine Learning</a:t>
            </a:r>
            <a:endParaRPr lang="en-US" dirty="0">
              <a:solidFill>
                <a:schemeClr val="tx1"/>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The </a:t>
            </a:r>
            <a:r>
              <a:rPr lang="en-US" sz="2200" b="1" dirty="0">
                <a:latin typeface="Consolas"/>
              </a:rPr>
              <a:t>GROUP BY</a:t>
            </a:r>
            <a:r>
              <a:rPr lang="en-US" sz="2200" dirty="0">
                <a:ea typeface="+mn-lt"/>
                <a:cs typeface="+mn-lt"/>
              </a:rPr>
              <a:t> clause is used to group the rows based on the values in the </a:t>
            </a:r>
            <a:r>
              <a:rPr lang="en-US" sz="2200" b="1" dirty="0" err="1">
                <a:latin typeface="Consolas"/>
              </a:rPr>
              <a:t>mission_outcome</a:t>
            </a:r>
            <a:r>
              <a:rPr lang="en-US" sz="2200" dirty="0">
                <a:ea typeface="+mn-lt"/>
                <a:cs typeface="+mn-lt"/>
              </a:rPr>
              <a:t> column, and the </a:t>
            </a:r>
            <a:r>
              <a:rPr lang="en-US" sz="2200" b="1" dirty="0">
                <a:latin typeface="Consolas"/>
              </a:rPr>
              <a:t>count</a:t>
            </a:r>
            <a:r>
              <a:rPr lang="en-US" sz="2200" dirty="0">
                <a:ea typeface="+mn-lt"/>
                <a:cs typeface="+mn-lt"/>
              </a:rPr>
              <a:t> function is used to count the number of times each outcome appears in the table. The result of this query is a table that shows the count of each mission outcome in the </a:t>
            </a:r>
            <a:r>
              <a:rPr lang="en-US" sz="2200" b="1" dirty="0">
                <a:latin typeface="Consolas"/>
              </a:rPr>
              <a:t>SPACEXTBL</a:t>
            </a:r>
            <a:r>
              <a:rPr lang="en-US" sz="2200" dirty="0">
                <a:ea typeface="+mn-lt"/>
                <a:cs typeface="+mn-lt"/>
              </a:rPr>
              <a:t> table. The </a:t>
            </a:r>
            <a:r>
              <a:rPr lang="en-US" sz="2200" b="1" dirty="0" err="1">
                <a:latin typeface="Consolas"/>
              </a:rPr>
              <a:t>mission_outcome</a:t>
            </a:r>
            <a:r>
              <a:rPr lang="en-US" sz="2200" dirty="0">
                <a:ea typeface="+mn-lt"/>
                <a:cs typeface="+mn-lt"/>
              </a:rPr>
              <a:t> column represents the outcome type (either </a:t>
            </a:r>
            <a:r>
              <a:rPr lang="en-US" sz="2200" b="1" dirty="0">
                <a:latin typeface="Consolas"/>
              </a:rPr>
              <a:t>Success</a:t>
            </a:r>
            <a:r>
              <a:rPr lang="en-US" sz="2200" dirty="0">
                <a:ea typeface="+mn-lt"/>
                <a:cs typeface="+mn-lt"/>
              </a:rPr>
              <a:t> or </a:t>
            </a:r>
            <a:r>
              <a:rPr lang="en-US" sz="2200" b="1" dirty="0">
                <a:latin typeface="Consolas"/>
              </a:rPr>
              <a:t>Failure</a:t>
            </a:r>
            <a:r>
              <a:rPr lang="en-US" sz="2200" dirty="0">
                <a:ea typeface="+mn-lt"/>
                <a:cs typeface="+mn-lt"/>
              </a:rPr>
              <a:t>) and the second column represents the count of that outcome.</a:t>
            </a:r>
            <a:endParaRPr lang="ru-RU" dirty="0">
              <a:solidFill>
                <a:schemeClr val="accent3">
                  <a:lumMod val="25000"/>
                </a:schemeClr>
              </a:solidFill>
              <a:cs typeface="Calibr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Рисунок 5" descr="Изображение выглядит как текст, снимок экрана, водоплавающая птица&#10;&#10;Автоматически созданное описание">
            <a:extLst>
              <a:ext uri="{FF2B5EF4-FFF2-40B4-BE49-F238E27FC236}">
                <a16:creationId xmlns:a16="http://schemas.microsoft.com/office/drawing/2014/main" id="{A6E2DC3A-F254-610B-EE75-23209E84ABC9}"/>
              </a:ext>
            </a:extLst>
          </p:cNvPr>
          <p:cNvPicPr>
            <a:picLocks noChangeAspect="1"/>
          </p:cNvPicPr>
          <p:nvPr/>
        </p:nvPicPr>
        <p:blipFill>
          <a:blip r:embed="rId3"/>
          <a:stretch>
            <a:fillRect/>
          </a:stretch>
        </p:blipFill>
        <p:spPr>
          <a:xfrm>
            <a:off x="935567" y="1380080"/>
            <a:ext cx="9738783" cy="2129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r>
              <a:rPr lang="ru-RU" sz="1800" dirty="0" err="1">
                <a:ea typeface="+mn-lt"/>
                <a:cs typeface="+mn-lt"/>
              </a:rPr>
              <a:t>This</a:t>
            </a:r>
            <a:r>
              <a:rPr lang="ru-RU" sz="1800" dirty="0">
                <a:ea typeface="+mn-lt"/>
                <a:cs typeface="+mn-lt"/>
              </a:rPr>
              <a:t> SQL </a:t>
            </a:r>
            <a:r>
              <a:rPr lang="ru-RU" sz="1800" dirty="0" err="1">
                <a:ea typeface="+mn-lt"/>
                <a:cs typeface="+mn-lt"/>
              </a:rPr>
              <a:t>query</a:t>
            </a:r>
            <a:r>
              <a:rPr lang="ru-RU" sz="1800" dirty="0">
                <a:ea typeface="+mn-lt"/>
                <a:cs typeface="+mn-lt"/>
              </a:rPr>
              <a:t> </a:t>
            </a:r>
            <a:r>
              <a:rPr lang="ru-RU" sz="1800" dirty="0" err="1">
                <a:ea typeface="+mn-lt"/>
                <a:cs typeface="+mn-lt"/>
              </a:rPr>
              <a:t>selects</a:t>
            </a:r>
            <a:r>
              <a:rPr lang="ru-RU" sz="1800" dirty="0">
                <a:ea typeface="+mn-lt"/>
                <a:cs typeface="+mn-lt"/>
              </a:rPr>
              <a:t> </a:t>
            </a:r>
            <a:r>
              <a:rPr lang="ru-RU" sz="1800" dirty="0" err="1">
                <a:ea typeface="+mn-lt"/>
                <a:cs typeface="+mn-lt"/>
              </a:rPr>
              <a:t>the</a:t>
            </a:r>
            <a:r>
              <a:rPr lang="ru-RU" sz="1800" dirty="0">
                <a:ea typeface="+mn-lt"/>
                <a:cs typeface="+mn-lt"/>
              </a:rPr>
              <a:t> </a:t>
            </a:r>
            <a:r>
              <a:rPr lang="ru-RU" sz="1800" b="1" dirty="0" err="1">
                <a:latin typeface="Consolas"/>
                <a:cs typeface="Calibri"/>
              </a:rPr>
              <a:t>booster_version</a:t>
            </a:r>
            <a:r>
              <a:rPr lang="ru-RU" sz="1800" dirty="0">
                <a:ea typeface="+mn-lt"/>
                <a:cs typeface="+mn-lt"/>
              </a:rPr>
              <a:t> </a:t>
            </a:r>
            <a:r>
              <a:rPr lang="ru-RU" sz="1800" dirty="0" err="1">
                <a:ea typeface="+mn-lt"/>
                <a:cs typeface="+mn-lt"/>
              </a:rPr>
              <a:t>and</a:t>
            </a:r>
            <a:r>
              <a:rPr lang="ru-RU" sz="1800" dirty="0">
                <a:ea typeface="+mn-lt"/>
                <a:cs typeface="+mn-lt"/>
              </a:rPr>
              <a:t> </a:t>
            </a:r>
            <a:r>
              <a:rPr lang="ru-RU" sz="1800" b="1" dirty="0">
                <a:latin typeface="Consolas"/>
                <a:cs typeface="Calibri"/>
              </a:rPr>
              <a:t>payload_</a:t>
            </a:r>
            <a:r>
              <a:rPr lang="ru-RU" sz="1800" b="1" dirty="0" err="1">
                <a:latin typeface="Consolas"/>
                <a:cs typeface="Calibri"/>
              </a:rPr>
              <a:t>mass</a:t>
            </a:r>
            <a:r>
              <a:rPr lang="ru-RU" sz="1800" b="1" dirty="0">
                <a:latin typeface="Consolas"/>
                <a:cs typeface="Calibri"/>
              </a:rPr>
              <a:t>__</a:t>
            </a:r>
            <a:r>
              <a:rPr lang="ru-RU" sz="1800" b="1" dirty="0" err="1">
                <a:latin typeface="Consolas"/>
                <a:cs typeface="Calibri"/>
              </a:rPr>
              <a:t>kg</a:t>
            </a:r>
            <a:r>
              <a:rPr lang="ru-RU" sz="1800" b="1" dirty="0">
                <a:latin typeface="Consolas"/>
                <a:cs typeface="Calibri"/>
              </a:rPr>
              <a:t>_</a:t>
            </a:r>
            <a:r>
              <a:rPr lang="ru-RU" sz="1800" dirty="0">
                <a:ea typeface="+mn-lt"/>
                <a:cs typeface="+mn-lt"/>
              </a:rPr>
              <a:t> </a:t>
            </a:r>
            <a:r>
              <a:rPr lang="ru-RU" sz="1800" dirty="0" err="1">
                <a:ea typeface="+mn-lt"/>
                <a:cs typeface="+mn-lt"/>
              </a:rPr>
              <a:t>from</a:t>
            </a:r>
            <a:r>
              <a:rPr lang="ru-RU" sz="1800" dirty="0">
                <a:ea typeface="+mn-lt"/>
                <a:cs typeface="+mn-lt"/>
              </a:rPr>
              <a:t> </a:t>
            </a:r>
            <a:r>
              <a:rPr lang="ru-RU" sz="1800" dirty="0" err="1">
                <a:ea typeface="+mn-lt"/>
                <a:cs typeface="+mn-lt"/>
              </a:rPr>
              <a:t>the</a:t>
            </a:r>
            <a:r>
              <a:rPr lang="ru-RU" sz="1800" dirty="0">
                <a:ea typeface="+mn-lt"/>
                <a:cs typeface="+mn-lt"/>
              </a:rPr>
              <a:t> </a:t>
            </a:r>
            <a:r>
              <a:rPr lang="ru-RU" sz="1800" b="1" dirty="0">
                <a:latin typeface="Consolas"/>
                <a:cs typeface="Calibri"/>
              </a:rPr>
              <a:t>SPACEXTBL</a:t>
            </a:r>
            <a:r>
              <a:rPr lang="ru-RU" sz="1800" dirty="0">
                <a:ea typeface="+mn-lt"/>
                <a:cs typeface="+mn-lt"/>
              </a:rPr>
              <a:t> </a:t>
            </a:r>
            <a:r>
              <a:rPr lang="ru-RU" sz="1800" dirty="0" err="1">
                <a:ea typeface="+mn-lt"/>
                <a:cs typeface="+mn-lt"/>
              </a:rPr>
              <a:t>table</a:t>
            </a:r>
            <a:r>
              <a:rPr lang="ru-RU" sz="1800" dirty="0">
                <a:ea typeface="+mn-lt"/>
                <a:cs typeface="+mn-lt"/>
              </a:rPr>
              <a:t> </a:t>
            </a:r>
            <a:r>
              <a:rPr lang="ru-RU" sz="1800" dirty="0" err="1">
                <a:ea typeface="+mn-lt"/>
                <a:cs typeface="+mn-lt"/>
              </a:rPr>
              <a:t>where</a:t>
            </a:r>
            <a:r>
              <a:rPr lang="ru-RU" sz="1800" dirty="0">
                <a:ea typeface="+mn-lt"/>
                <a:cs typeface="+mn-lt"/>
              </a:rPr>
              <a:t> </a:t>
            </a:r>
            <a:r>
              <a:rPr lang="ru-RU" sz="1800" dirty="0" err="1">
                <a:ea typeface="+mn-lt"/>
                <a:cs typeface="+mn-lt"/>
              </a:rPr>
              <a:t>the</a:t>
            </a:r>
            <a:r>
              <a:rPr lang="ru-RU" sz="1800" dirty="0">
                <a:ea typeface="+mn-lt"/>
                <a:cs typeface="+mn-lt"/>
              </a:rPr>
              <a:t> </a:t>
            </a:r>
            <a:r>
              <a:rPr lang="ru-RU" sz="1800" b="1" dirty="0">
                <a:latin typeface="Consolas"/>
                <a:cs typeface="Calibri"/>
              </a:rPr>
              <a:t>payload_</a:t>
            </a:r>
            <a:r>
              <a:rPr lang="ru-RU" sz="1800" b="1" dirty="0" err="1">
                <a:latin typeface="Consolas"/>
                <a:cs typeface="Calibri"/>
              </a:rPr>
              <a:t>mass</a:t>
            </a:r>
            <a:r>
              <a:rPr lang="ru-RU" sz="1800" b="1" dirty="0">
                <a:latin typeface="Consolas"/>
                <a:cs typeface="Calibri"/>
              </a:rPr>
              <a:t>__</a:t>
            </a:r>
            <a:r>
              <a:rPr lang="ru-RU" sz="1800" b="1" dirty="0" err="1">
                <a:latin typeface="Consolas"/>
                <a:cs typeface="Calibri"/>
              </a:rPr>
              <a:t>kg</a:t>
            </a:r>
            <a:r>
              <a:rPr lang="ru-RU" sz="1800" b="1" dirty="0">
                <a:latin typeface="Consolas"/>
                <a:cs typeface="Calibri"/>
              </a:rPr>
              <a:t>_</a:t>
            </a:r>
            <a:r>
              <a:rPr lang="ru-RU" sz="1800" dirty="0">
                <a:ea typeface="+mn-lt"/>
                <a:cs typeface="+mn-lt"/>
              </a:rPr>
              <a:t> </a:t>
            </a:r>
            <a:r>
              <a:rPr lang="ru-RU" sz="1800" dirty="0" err="1">
                <a:ea typeface="+mn-lt"/>
                <a:cs typeface="+mn-lt"/>
              </a:rPr>
              <a:t>is</a:t>
            </a:r>
            <a:r>
              <a:rPr lang="ru-RU" sz="1800" dirty="0">
                <a:ea typeface="+mn-lt"/>
                <a:cs typeface="+mn-lt"/>
              </a:rPr>
              <a:t> </a:t>
            </a:r>
            <a:r>
              <a:rPr lang="ru-RU" sz="1800" dirty="0" err="1">
                <a:ea typeface="+mn-lt"/>
                <a:cs typeface="+mn-lt"/>
              </a:rPr>
              <a:t>equal</a:t>
            </a:r>
            <a:r>
              <a:rPr lang="ru-RU" sz="1800" dirty="0">
                <a:ea typeface="+mn-lt"/>
                <a:cs typeface="+mn-lt"/>
              </a:rPr>
              <a:t> </a:t>
            </a:r>
            <a:r>
              <a:rPr lang="ru-RU" sz="1800" dirty="0" err="1">
                <a:ea typeface="+mn-lt"/>
                <a:cs typeface="+mn-lt"/>
              </a:rPr>
              <a:t>to</a:t>
            </a:r>
            <a:r>
              <a:rPr lang="ru-RU" sz="1800" dirty="0">
                <a:ea typeface="+mn-lt"/>
                <a:cs typeface="+mn-lt"/>
              </a:rPr>
              <a:t> </a:t>
            </a:r>
            <a:r>
              <a:rPr lang="ru-RU" sz="1800" dirty="0" err="1">
                <a:ea typeface="+mn-lt"/>
                <a:cs typeface="+mn-lt"/>
              </a:rPr>
              <a:t>the</a:t>
            </a:r>
            <a:r>
              <a:rPr lang="ru-RU" sz="1800" dirty="0">
                <a:ea typeface="+mn-lt"/>
                <a:cs typeface="+mn-lt"/>
              </a:rPr>
              <a:t> </a:t>
            </a:r>
            <a:r>
              <a:rPr lang="ru-RU" sz="1800" dirty="0" err="1">
                <a:ea typeface="+mn-lt"/>
                <a:cs typeface="+mn-lt"/>
              </a:rPr>
              <a:t>maximum</a:t>
            </a:r>
            <a:r>
              <a:rPr lang="ru-RU" sz="1800" dirty="0">
                <a:ea typeface="+mn-lt"/>
                <a:cs typeface="+mn-lt"/>
              </a:rPr>
              <a:t> </a:t>
            </a:r>
            <a:r>
              <a:rPr lang="ru-RU" sz="1800" dirty="0" err="1">
                <a:ea typeface="+mn-lt"/>
                <a:cs typeface="+mn-lt"/>
              </a:rPr>
              <a:t>value</a:t>
            </a:r>
            <a:r>
              <a:rPr lang="ru-RU" sz="1800" dirty="0">
                <a:ea typeface="+mn-lt"/>
                <a:cs typeface="+mn-lt"/>
              </a:rPr>
              <a:t> </a:t>
            </a:r>
            <a:r>
              <a:rPr lang="ru-RU" sz="1800" dirty="0" err="1">
                <a:ea typeface="+mn-lt"/>
                <a:cs typeface="+mn-lt"/>
              </a:rPr>
              <a:t>of</a:t>
            </a:r>
            <a:r>
              <a:rPr lang="ru-RU" sz="1800" dirty="0">
                <a:ea typeface="+mn-lt"/>
                <a:cs typeface="+mn-lt"/>
              </a:rPr>
              <a:t> </a:t>
            </a:r>
            <a:r>
              <a:rPr lang="ru-RU" sz="1800" b="1" dirty="0">
                <a:latin typeface="Consolas"/>
                <a:cs typeface="Calibri"/>
              </a:rPr>
              <a:t>payload_</a:t>
            </a:r>
            <a:r>
              <a:rPr lang="ru-RU" sz="1800" b="1" dirty="0" err="1">
                <a:latin typeface="Consolas"/>
                <a:cs typeface="Calibri"/>
              </a:rPr>
              <a:t>mass</a:t>
            </a:r>
            <a:r>
              <a:rPr lang="ru-RU" sz="1800" b="1" dirty="0">
                <a:latin typeface="Consolas"/>
                <a:cs typeface="Calibri"/>
              </a:rPr>
              <a:t>__</a:t>
            </a:r>
            <a:r>
              <a:rPr lang="ru-RU" sz="1800" b="1" dirty="0" err="1">
                <a:latin typeface="Consolas"/>
                <a:cs typeface="Calibri"/>
              </a:rPr>
              <a:t>kg</a:t>
            </a:r>
            <a:r>
              <a:rPr lang="ru-RU" sz="1800" b="1" dirty="0">
                <a:latin typeface="Consolas"/>
                <a:cs typeface="Calibri"/>
              </a:rPr>
              <a:t>_</a:t>
            </a:r>
            <a:r>
              <a:rPr lang="ru-RU" sz="1800" dirty="0">
                <a:ea typeface="+mn-lt"/>
                <a:cs typeface="+mn-lt"/>
              </a:rPr>
              <a:t> </a:t>
            </a:r>
            <a:r>
              <a:rPr lang="ru-RU" sz="1800" dirty="0" err="1">
                <a:ea typeface="+mn-lt"/>
                <a:cs typeface="+mn-lt"/>
              </a:rPr>
              <a:t>in</a:t>
            </a:r>
            <a:r>
              <a:rPr lang="ru-RU" sz="1800" dirty="0">
                <a:ea typeface="+mn-lt"/>
                <a:cs typeface="+mn-lt"/>
              </a:rPr>
              <a:t> </a:t>
            </a:r>
            <a:r>
              <a:rPr lang="ru-RU" sz="1800" dirty="0" err="1">
                <a:ea typeface="+mn-lt"/>
                <a:cs typeface="+mn-lt"/>
              </a:rPr>
              <a:t>the</a:t>
            </a:r>
            <a:r>
              <a:rPr lang="ru-RU" sz="1800" dirty="0">
                <a:ea typeface="+mn-lt"/>
                <a:cs typeface="+mn-lt"/>
              </a:rPr>
              <a:t> </a:t>
            </a:r>
            <a:r>
              <a:rPr lang="ru-RU" sz="1800" dirty="0" err="1">
                <a:ea typeface="+mn-lt"/>
                <a:cs typeface="+mn-lt"/>
              </a:rPr>
              <a:t>same</a:t>
            </a:r>
            <a:r>
              <a:rPr lang="ru-RU" sz="1800" dirty="0">
                <a:ea typeface="+mn-lt"/>
                <a:cs typeface="+mn-lt"/>
              </a:rPr>
              <a:t> </a:t>
            </a:r>
            <a:r>
              <a:rPr lang="ru-RU" sz="1800" dirty="0" err="1">
                <a:ea typeface="+mn-lt"/>
                <a:cs typeface="+mn-lt"/>
              </a:rPr>
              <a:t>table</a:t>
            </a:r>
            <a:r>
              <a:rPr lang="ru-RU" sz="1800" dirty="0">
                <a:ea typeface="+mn-lt"/>
                <a:cs typeface="+mn-lt"/>
              </a:rPr>
              <a:t>. In </a:t>
            </a:r>
            <a:r>
              <a:rPr lang="ru-RU" sz="1800" dirty="0" err="1">
                <a:ea typeface="+mn-lt"/>
                <a:cs typeface="+mn-lt"/>
              </a:rPr>
              <a:t>other</a:t>
            </a:r>
            <a:r>
              <a:rPr lang="ru-RU" sz="1800" dirty="0">
                <a:ea typeface="+mn-lt"/>
                <a:cs typeface="+mn-lt"/>
              </a:rPr>
              <a:t> </a:t>
            </a:r>
            <a:r>
              <a:rPr lang="ru-RU" sz="1800" dirty="0" err="1">
                <a:ea typeface="+mn-lt"/>
                <a:cs typeface="+mn-lt"/>
              </a:rPr>
              <a:t>words</a:t>
            </a:r>
            <a:r>
              <a:rPr lang="ru-RU" sz="1800" dirty="0">
                <a:ea typeface="+mn-lt"/>
                <a:cs typeface="+mn-lt"/>
              </a:rPr>
              <a:t>, </a:t>
            </a:r>
            <a:r>
              <a:rPr lang="ru-RU" sz="1800" dirty="0" err="1">
                <a:ea typeface="+mn-lt"/>
                <a:cs typeface="+mn-lt"/>
              </a:rPr>
              <a:t>it</a:t>
            </a:r>
            <a:r>
              <a:rPr lang="ru-RU" sz="1800" dirty="0">
                <a:ea typeface="+mn-lt"/>
                <a:cs typeface="+mn-lt"/>
              </a:rPr>
              <a:t> </a:t>
            </a:r>
            <a:r>
              <a:rPr lang="ru-RU" sz="1800" dirty="0" err="1">
                <a:ea typeface="+mn-lt"/>
                <a:cs typeface="+mn-lt"/>
              </a:rPr>
              <a:t>returns</a:t>
            </a:r>
            <a:r>
              <a:rPr lang="ru-RU" sz="1800" dirty="0">
                <a:ea typeface="+mn-lt"/>
                <a:cs typeface="+mn-lt"/>
              </a:rPr>
              <a:t> </a:t>
            </a:r>
            <a:r>
              <a:rPr lang="ru-RU" sz="1800" dirty="0" err="1">
                <a:ea typeface="+mn-lt"/>
                <a:cs typeface="+mn-lt"/>
              </a:rPr>
              <a:t>the</a:t>
            </a:r>
            <a:r>
              <a:rPr lang="ru-RU" sz="1800" dirty="0">
                <a:ea typeface="+mn-lt"/>
                <a:cs typeface="+mn-lt"/>
              </a:rPr>
              <a:t> </a:t>
            </a:r>
            <a:r>
              <a:rPr lang="ru-RU" sz="1800" dirty="0" err="1">
                <a:ea typeface="+mn-lt"/>
                <a:cs typeface="+mn-lt"/>
              </a:rPr>
              <a:t>row</a:t>
            </a:r>
            <a:r>
              <a:rPr lang="ru-RU" sz="1800" dirty="0">
                <a:ea typeface="+mn-lt"/>
                <a:cs typeface="+mn-lt"/>
              </a:rPr>
              <a:t> </a:t>
            </a:r>
            <a:r>
              <a:rPr lang="ru-RU" sz="1800" dirty="0" err="1">
                <a:ea typeface="+mn-lt"/>
                <a:cs typeface="+mn-lt"/>
              </a:rPr>
              <a:t>with</a:t>
            </a:r>
            <a:r>
              <a:rPr lang="ru-RU" sz="1800" dirty="0">
                <a:ea typeface="+mn-lt"/>
                <a:cs typeface="+mn-lt"/>
              </a:rPr>
              <a:t> </a:t>
            </a:r>
            <a:r>
              <a:rPr lang="ru-RU" sz="1800" dirty="0" err="1">
                <a:ea typeface="+mn-lt"/>
                <a:cs typeface="+mn-lt"/>
              </a:rPr>
              <a:t>the</a:t>
            </a:r>
            <a:r>
              <a:rPr lang="ru-RU" sz="1800" dirty="0">
                <a:ea typeface="+mn-lt"/>
                <a:cs typeface="+mn-lt"/>
              </a:rPr>
              <a:t> </a:t>
            </a:r>
            <a:r>
              <a:rPr lang="ru-RU" sz="1800" dirty="0" err="1">
                <a:ea typeface="+mn-lt"/>
                <a:cs typeface="+mn-lt"/>
              </a:rPr>
              <a:t>highest</a:t>
            </a:r>
            <a:r>
              <a:rPr lang="ru-RU" sz="1800" dirty="0">
                <a:ea typeface="+mn-lt"/>
                <a:cs typeface="+mn-lt"/>
              </a:rPr>
              <a:t> </a:t>
            </a:r>
            <a:r>
              <a:rPr lang="ru-RU" sz="1800" dirty="0" err="1">
                <a:ea typeface="+mn-lt"/>
                <a:cs typeface="+mn-lt"/>
              </a:rPr>
              <a:t>payload</a:t>
            </a:r>
            <a:r>
              <a:rPr lang="ru-RU" sz="1800" dirty="0">
                <a:ea typeface="+mn-lt"/>
                <a:cs typeface="+mn-lt"/>
              </a:rPr>
              <a:t> </a:t>
            </a:r>
            <a:r>
              <a:rPr lang="ru-RU" sz="1800" dirty="0" err="1">
                <a:ea typeface="+mn-lt"/>
                <a:cs typeface="+mn-lt"/>
              </a:rPr>
              <a:t>mass</a:t>
            </a:r>
            <a:r>
              <a:rPr lang="ru-RU" sz="1800" dirty="0">
                <a:ea typeface="+mn-lt"/>
                <a:cs typeface="+mn-lt"/>
              </a:rPr>
              <a:t>, </a:t>
            </a:r>
            <a:r>
              <a:rPr lang="ru-RU" sz="1800" dirty="0" err="1">
                <a:ea typeface="+mn-lt"/>
                <a:cs typeface="+mn-lt"/>
              </a:rPr>
              <a:t>along</a:t>
            </a:r>
            <a:r>
              <a:rPr lang="ru-RU" sz="1800" dirty="0">
                <a:ea typeface="+mn-lt"/>
                <a:cs typeface="+mn-lt"/>
              </a:rPr>
              <a:t> </a:t>
            </a:r>
            <a:r>
              <a:rPr lang="ru-RU" sz="1800" dirty="0" err="1">
                <a:ea typeface="+mn-lt"/>
                <a:cs typeface="+mn-lt"/>
              </a:rPr>
              <a:t>with</a:t>
            </a:r>
            <a:r>
              <a:rPr lang="ru-RU" sz="1800" dirty="0">
                <a:ea typeface="+mn-lt"/>
                <a:cs typeface="+mn-lt"/>
              </a:rPr>
              <a:t> </a:t>
            </a:r>
            <a:r>
              <a:rPr lang="ru-RU" sz="1800" dirty="0" err="1">
                <a:ea typeface="+mn-lt"/>
                <a:cs typeface="+mn-lt"/>
              </a:rPr>
              <a:t>the</a:t>
            </a:r>
            <a:r>
              <a:rPr lang="ru-RU" sz="1800" dirty="0">
                <a:ea typeface="+mn-lt"/>
                <a:cs typeface="+mn-lt"/>
              </a:rPr>
              <a:t> </a:t>
            </a:r>
            <a:r>
              <a:rPr lang="ru-RU" sz="1800" dirty="0" err="1">
                <a:ea typeface="+mn-lt"/>
                <a:cs typeface="+mn-lt"/>
              </a:rPr>
              <a:t>booster</a:t>
            </a:r>
            <a:r>
              <a:rPr lang="ru-RU" sz="1800" dirty="0">
                <a:ea typeface="+mn-lt"/>
                <a:cs typeface="+mn-lt"/>
              </a:rPr>
              <a:t> </a:t>
            </a:r>
            <a:r>
              <a:rPr lang="ru-RU" sz="1800" dirty="0" err="1">
                <a:ea typeface="+mn-lt"/>
                <a:cs typeface="+mn-lt"/>
              </a:rPr>
              <a:t>version</a:t>
            </a:r>
            <a:r>
              <a:rPr lang="ru-RU" sz="1800" dirty="0">
                <a:ea typeface="+mn-lt"/>
                <a:cs typeface="+mn-lt"/>
              </a:rPr>
              <a:t> </a:t>
            </a:r>
            <a:r>
              <a:rPr lang="ru-RU" sz="1800" dirty="0" err="1">
                <a:ea typeface="+mn-lt"/>
                <a:cs typeface="+mn-lt"/>
              </a:rPr>
              <a:t>used</a:t>
            </a:r>
            <a:r>
              <a:rPr lang="ru-RU" sz="1800" dirty="0">
                <a:ea typeface="+mn-lt"/>
                <a:cs typeface="+mn-lt"/>
              </a:rPr>
              <a:t> </a:t>
            </a:r>
            <a:r>
              <a:rPr lang="ru-RU" sz="1800" dirty="0" err="1">
                <a:ea typeface="+mn-lt"/>
                <a:cs typeface="+mn-lt"/>
              </a:rPr>
              <a:t>for</a:t>
            </a:r>
            <a:r>
              <a:rPr lang="ru-RU" sz="1800" dirty="0">
                <a:ea typeface="+mn-lt"/>
                <a:cs typeface="+mn-lt"/>
              </a:rPr>
              <a:t> </a:t>
            </a:r>
            <a:r>
              <a:rPr lang="ru-RU" sz="1800" dirty="0" err="1">
                <a:ea typeface="+mn-lt"/>
                <a:cs typeface="+mn-lt"/>
              </a:rPr>
              <a:t>that</a:t>
            </a:r>
            <a:r>
              <a:rPr lang="ru-RU" sz="1800" dirty="0">
                <a:ea typeface="+mn-lt"/>
                <a:cs typeface="+mn-lt"/>
              </a:rPr>
              <a:t> </a:t>
            </a:r>
            <a:r>
              <a:rPr lang="ru-RU" sz="1800" dirty="0" err="1">
                <a:ea typeface="+mn-lt"/>
                <a:cs typeface="+mn-lt"/>
              </a:rPr>
              <a:t>mission.The</a:t>
            </a:r>
            <a:r>
              <a:rPr lang="ru-RU" sz="1800" dirty="0">
                <a:ea typeface="+mn-lt"/>
                <a:cs typeface="+mn-lt"/>
              </a:rPr>
              <a:t> </a:t>
            </a:r>
            <a:r>
              <a:rPr lang="ru-RU" sz="1800" b="1" dirty="0" err="1">
                <a:latin typeface="Consolas"/>
                <a:cs typeface="Calibri"/>
              </a:rPr>
              <a:t>max</a:t>
            </a:r>
            <a:r>
              <a:rPr lang="ru-RU" sz="1800" b="1" dirty="0">
                <a:latin typeface="Consolas"/>
                <a:cs typeface="Calibri"/>
              </a:rPr>
              <a:t>()</a:t>
            </a:r>
            <a:r>
              <a:rPr lang="ru-RU" sz="1800" dirty="0">
                <a:ea typeface="+mn-lt"/>
                <a:cs typeface="+mn-lt"/>
              </a:rPr>
              <a:t> </a:t>
            </a:r>
            <a:r>
              <a:rPr lang="ru-RU" sz="1800" dirty="0" err="1">
                <a:ea typeface="+mn-lt"/>
                <a:cs typeface="+mn-lt"/>
              </a:rPr>
              <a:t>function</a:t>
            </a:r>
            <a:r>
              <a:rPr lang="ru-RU" sz="1800" dirty="0">
                <a:ea typeface="+mn-lt"/>
                <a:cs typeface="+mn-lt"/>
              </a:rPr>
              <a:t> </a:t>
            </a:r>
            <a:r>
              <a:rPr lang="ru-RU" sz="1800" dirty="0" err="1">
                <a:ea typeface="+mn-lt"/>
                <a:cs typeface="+mn-lt"/>
              </a:rPr>
              <a:t>is</a:t>
            </a:r>
            <a:r>
              <a:rPr lang="ru-RU" sz="1800" dirty="0">
                <a:ea typeface="+mn-lt"/>
                <a:cs typeface="+mn-lt"/>
              </a:rPr>
              <a:t> </a:t>
            </a:r>
            <a:r>
              <a:rPr lang="ru-RU" sz="1800" dirty="0" err="1">
                <a:ea typeface="+mn-lt"/>
                <a:cs typeface="+mn-lt"/>
              </a:rPr>
              <a:t>used</a:t>
            </a:r>
            <a:r>
              <a:rPr lang="ru-RU" sz="1800" dirty="0">
                <a:ea typeface="+mn-lt"/>
                <a:cs typeface="+mn-lt"/>
              </a:rPr>
              <a:t> </a:t>
            </a:r>
            <a:r>
              <a:rPr lang="ru-RU" sz="1800" dirty="0" err="1">
                <a:ea typeface="+mn-lt"/>
                <a:cs typeface="+mn-lt"/>
              </a:rPr>
              <a:t>to</a:t>
            </a:r>
            <a:r>
              <a:rPr lang="ru-RU" sz="1800" dirty="0">
                <a:ea typeface="+mn-lt"/>
                <a:cs typeface="+mn-lt"/>
              </a:rPr>
              <a:t> </a:t>
            </a:r>
            <a:r>
              <a:rPr lang="ru-RU" sz="1800" dirty="0" err="1">
                <a:ea typeface="+mn-lt"/>
                <a:cs typeface="+mn-lt"/>
              </a:rPr>
              <a:t>find</a:t>
            </a:r>
            <a:r>
              <a:rPr lang="ru-RU" sz="1800" dirty="0">
                <a:ea typeface="+mn-lt"/>
                <a:cs typeface="+mn-lt"/>
              </a:rPr>
              <a:t> </a:t>
            </a:r>
            <a:r>
              <a:rPr lang="ru-RU" sz="1800" dirty="0" err="1">
                <a:ea typeface="+mn-lt"/>
                <a:cs typeface="+mn-lt"/>
              </a:rPr>
              <a:t>the</a:t>
            </a:r>
            <a:r>
              <a:rPr lang="ru-RU" sz="1800" dirty="0">
                <a:ea typeface="+mn-lt"/>
                <a:cs typeface="+mn-lt"/>
              </a:rPr>
              <a:t> </a:t>
            </a:r>
            <a:r>
              <a:rPr lang="ru-RU" sz="1800" dirty="0" err="1">
                <a:ea typeface="+mn-lt"/>
                <a:cs typeface="+mn-lt"/>
              </a:rPr>
              <a:t>maximum</a:t>
            </a:r>
            <a:r>
              <a:rPr lang="ru-RU" sz="1800" dirty="0">
                <a:ea typeface="+mn-lt"/>
                <a:cs typeface="+mn-lt"/>
              </a:rPr>
              <a:t> </a:t>
            </a:r>
            <a:r>
              <a:rPr lang="ru-RU" sz="1800" dirty="0" err="1">
                <a:ea typeface="+mn-lt"/>
                <a:cs typeface="+mn-lt"/>
              </a:rPr>
              <a:t>value</a:t>
            </a:r>
            <a:r>
              <a:rPr lang="ru-RU" sz="1800" dirty="0">
                <a:ea typeface="+mn-lt"/>
                <a:cs typeface="+mn-lt"/>
              </a:rPr>
              <a:t> </a:t>
            </a:r>
            <a:r>
              <a:rPr lang="ru-RU" sz="1800" dirty="0" err="1">
                <a:ea typeface="+mn-lt"/>
                <a:cs typeface="+mn-lt"/>
              </a:rPr>
              <a:t>of</a:t>
            </a:r>
            <a:r>
              <a:rPr lang="ru-RU" sz="1800" dirty="0">
                <a:ea typeface="+mn-lt"/>
                <a:cs typeface="+mn-lt"/>
              </a:rPr>
              <a:t> </a:t>
            </a:r>
            <a:r>
              <a:rPr lang="ru-RU" sz="1800" b="1" dirty="0">
                <a:latin typeface="Consolas"/>
                <a:cs typeface="Calibri"/>
              </a:rPr>
              <a:t>payload_</a:t>
            </a:r>
            <a:r>
              <a:rPr lang="ru-RU" sz="1800" b="1" dirty="0" err="1">
                <a:latin typeface="Consolas"/>
                <a:cs typeface="Calibri"/>
              </a:rPr>
              <a:t>mass</a:t>
            </a:r>
            <a:r>
              <a:rPr lang="ru-RU" sz="1800" b="1" dirty="0">
                <a:latin typeface="Consolas"/>
                <a:cs typeface="Calibri"/>
              </a:rPr>
              <a:t>__</a:t>
            </a:r>
            <a:r>
              <a:rPr lang="ru-RU" sz="1800" b="1" dirty="0" err="1">
                <a:latin typeface="Consolas"/>
                <a:cs typeface="Calibri"/>
              </a:rPr>
              <a:t>kg</a:t>
            </a:r>
            <a:r>
              <a:rPr lang="ru-RU" sz="1800" b="1" dirty="0">
                <a:latin typeface="Consolas"/>
                <a:cs typeface="Calibri"/>
              </a:rPr>
              <a:t>_</a:t>
            </a:r>
            <a:r>
              <a:rPr lang="ru-RU" sz="1800" dirty="0">
                <a:ea typeface="+mn-lt"/>
                <a:cs typeface="+mn-lt"/>
              </a:rPr>
              <a:t>, </a:t>
            </a:r>
            <a:r>
              <a:rPr lang="ru-RU" sz="1800" dirty="0" err="1">
                <a:ea typeface="+mn-lt"/>
                <a:cs typeface="+mn-lt"/>
              </a:rPr>
              <a:t>and</a:t>
            </a:r>
            <a:r>
              <a:rPr lang="ru-RU" sz="1800" dirty="0">
                <a:ea typeface="+mn-lt"/>
                <a:cs typeface="+mn-lt"/>
              </a:rPr>
              <a:t> </a:t>
            </a:r>
            <a:r>
              <a:rPr lang="ru-RU" sz="1800" dirty="0" err="1">
                <a:ea typeface="+mn-lt"/>
                <a:cs typeface="+mn-lt"/>
              </a:rPr>
              <a:t>the</a:t>
            </a:r>
            <a:r>
              <a:rPr lang="ru-RU" sz="1800" dirty="0">
                <a:ea typeface="+mn-lt"/>
                <a:cs typeface="+mn-lt"/>
              </a:rPr>
              <a:t> </a:t>
            </a:r>
            <a:r>
              <a:rPr lang="ru-RU" sz="1800" dirty="0" err="1">
                <a:ea typeface="+mn-lt"/>
                <a:cs typeface="+mn-lt"/>
              </a:rPr>
              <a:t>subquery</a:t>
            </a:r>
            <a:r>
              <a:rPr lang="ru-RU" sz="1800" dirty="0">
                <a:ea typeface="+mn-lt"/>
                <a:cs typeface="+mn-lt"/>
              </a:rPr>
              <a:t> </a:t>
            </a:r>
            <a:r>
              <a:rPr lang="ru-RU" sz="1800" dirty="0" err="1">
                <a:ea typeface="+mn-lt"/>
                <a:cs typeface="+mn-lt"/>
              </a:rPr>
              <a:t>with</a:t>
            </a:r>
            <a:r>
              <a:rPr lang="ru-RU" sz="1800" dirty="0">
                <a:ea typeface="+mn-lt"/>
                <a:cs typeface="+mn-lt"/>
              </a:rPr>
              <a:t> </a:t>
            </a:r>
            <a:r>
              <a:rPr lang="ru-RU" sz="1800" b="1" dirty="0" err="1">
                <a:latin typeface="Consolas"/>
                <a:cs typeface="Calibri"/>
              </a:rPr>
              <a:t>select</a:t>
            </a:r>
            <a:r>
              <a:rPr lang="ru-RU" sz="1800" dirty="0">
                <a:ea typeface="+mn-lt"/>
                <a:cs typeface="+mn-lt"/>
              </a:rPr>
              <a:t> </a:t>
            </a:r>
            <a:r>
              <a:rPr lang="ru-RU" sz="1800" dirty="0" err="1">
                <a:ea typeface="+mn-lt"/>
                <a:cs typeface="+mn-lt"/>
              </a:rPr>
              <a:t>statement</a:t>
            </a:r>
            <a:r>
              <a:rPr lang="ru-RU" sz="1800" dirty="0">
                <a:ea typeface="+mn-lt"/>
                <a:cs typeface="+mn-lt"/>
              </a:rPr>
              <a:t> </a:t>
            </a:r>
            <a:r>
              <a:rPr lang="ru-RU" sz="1800" dirty="0" err="1">
                <a:ea typeface="+mn-lt"/>
                <a:cs typeface="+mn-lt"/>
              </a:rPr>
              <a:t>inside</a:t>
            </a:r>
            <a:r>
              <a:rPr lang="ru-RU" sz="1800" dirty="0">
                <a:ea typeface="+mn-lt"/>
                <a:cs typeface="+mn-lt"/>
              </a:rPr>
              <a:t> </a:t>
            </a:r>
            <a:r>
              <a:rPr lang="ru-RU" sz="1800" dirty="0" err="1">
                <a:ea typeface="+mn-lt"/>
                <a:cs typeface="+mn-lt"/>
              </a:rPr>
              <a:t>the</a:t>
            </a:r>
            <a:r>
              <a:rPr lang="ru-RU" sz="1800" dirty="0">
                <a:ea typeface="+mn-lt"/>
                <a:cs typeface="+mn-lt"/>
              </a:rPr>
              <a:t> </a:t>
            </a:r>
            <a:r>
              <a:rPr lang="ru-RU" sz="1800" dirty="0" err="1">
                <a:ea typeface="+mn-lt"/>
                <a:cs typeface="+mn-lt"/>
              </a:rPr>
              <a:t>parentheses</a:t>
            </a:r>
            <a:r>
              <a:rPr lang="ru-RU" sz="1800" dirty="0">
                <a:ea typeface="+mn-lt"/>
                <a:cs typeface="+mn-lt"/>
              </a:rPr>
              <a:t> </a:t>
            </a:r>
            <a:r>
              <a:rPr lang="ru-RU" sz="1800" dirty="0" err="1">
                <a:ea typeface="+mn-lt"/>
                <a:cs typeface="+mn-lt"/>
              </a:rPr>
              <a:t>is</a:t>
            </a:r>
            <a:r>
              <a:rPr lang="ru-RU" sz="1800" dirty="0">
                <a:ea typeface="+mn-lt"/>
                <a:cs typeface="+mn-lt"/>
              </a:rPr>
              <a:t> </a:t>
            </a:r>
            <a:r>
              <a:rPr lang="ru-RU" sz="1800" dirty="0" err="1">
                <a:ea typeface="+mn-lt"/>
                <a:cs typeface="+mn-lt"/>
              </a:rPr>
              <a:t>used</a:t>
            </a:r>
            <a:r>
              <a:rPr lang="ru-RU" sz="1800" dirty="0">
                <a:ea typeface="+mn-lt"/>
                <a:cs typeface="+mn-lt"/>
              </a:rPr>
              <a:t> </a:t>
            </a:r>
            <a:r>
              <a:rPr lang="ru-RU" sz="1800" dirty="0" err="1">
                <a:ea typeface="+mn-lt"/>
                <a:cs typeface="+mn-lt"/>
              </a:rPr>
              <a:t>to</a:t>
            </a:r>
            <a:r>
              <a:rPr lang="ru-RU" sz="1800" dirty="0">
                <a:ea typeface="+mn-lt"/>
                <a:cs typeface="+mn-lt"/>
              </a:rPr>
              <a:t> </a:t>
            </a:r>
            <a:r>
              <a:rPr lang="ru-RU" sz="1800" dirty="0" err="1">
                <a:ea typeface="+mn-lt"/>
                <a:cs typeface="+mn-lt"/>
              </a:rPr>
              <a:t>retrieve</a:t>
            </a:r>
            <a:r>
              <a:rPr lang="ru-RU" sz="1800" dirty="0">
                <a:ea typeface="+mn-lt"/>
                <a:cs typeface="+mn-lt"/>
              </a:rPr>
              <a:t> </a:t>
            </a:r>
            <a:r>
              <a:rPr lang="ru-RU" sz="1800" dirty="0" err="1">
                <a:ea typeface="+mn-lt"/>
                <a:cs typeface="+mn-lt"/>
              </a:rPr>
              <a:t>this</a:t>
            </a:r>
            <a:r>
              <a:rPr lang="ru-RU" sz="1800" dirty="0">
                <a:ea typeface="+mn-lt"/>
                <a:cs typeface="+mn-lt"/>
              </a:rPr>
              <a:t> </a:t>
            </a:r>
            <a:r>
              <a:rPr lang="ru-RU" sz="1800" dirty="0" err="1">
                <a:ea typeface="+mn-lt"/>
                <a:cs typeface="+mn-lt"/>
              </a:rPr>
              <a:t>value</a:t>
            </a:r>
            <a:r>
              <a:rPr lang="ru-RU" sz="1800" dirty="0">
                <a:ea typeface="+mn-lt"/>
                <a:cs typeface="+mn-lt"/>
              </a:rPr>
              <a:t>. The </a:t>
            </a:r>
            <a:r>
              <a:rPr lang="ru-RU" sz="1800" dirty="0" err="1">
                <a:ea typeface="+mn-lt"/>
                <a:cs typeface="+mn-lt"/>
              </a:rPr>
              <a:t>outer</a:t>
            </a:r>
            <a:r>
              <a:rPr lang="ru-RU" sz="1800" dirty="0">
                <a:ea typeface="+mn-lt"/>
                <a:cs typeface="+mn-lt"/>
              </a:rPr>
              <a:t> </a:t>
            </a:r>
            <a:r>
              <a:rPr lang="ru-RU" sz="1800" dirty="0" err="1">
                <a:ea typeface="+mn-lt"/>
                <a:cs typeface="+mn-lt"/>
              </a:rPr>
              <a:t>query</a:t>
            </a:r>
            <a:r>
              <a:rPr lang="ru-RU" sz="1800" dirty="0">
                <a:ea typeface="+mn-lt"/>
                <a:cs typeface="+mn-lt"/>
              </a:rPr>
              <a:t> </a:t>
            </a:r>
            <a:r>
              <a:rPr lang="ru-RU" sz="1800" dirty="0" err="1">
                <a:ea typeface="+mn-lt"/>
                <a:cs typeface="+mn-lt"/>
              </a:rPr>
              <a:t>then</a:t>
            </a:r>
            <a:r>
              <a:rPr lang="ru-RU" sz="1800" dirty="0">
                <a:ea typeface="+mn-lt"/>
                <a:cs typeface="+mn-lt"/>
              </a:rPr>
              <a:t> </a:t>
            </a:r>
            <a:r>
              <a:rPr lang="ru-RU" sz="1800" dirty="0" err="1">
                <a:ea typeface="+mn-lt"/>
                <a:cs typeface="+mn-lt"/>
              </a:rPr>
              <a:t>filters</a:t>
            </a:r>
            <a:r>
              <a:rPr lang="ru-RU" sz="1800" dirty="0">
                <a:ea typeface="+mn-lt"/>
                <a:cs typeface="+mn-lt"/>
              </a:rPr>
              <a:t> </a:t>
            </a:r>
            <a:r>
              <a:rPr lang="ru-RU" sz="1800" dirty="0" err="1">
                <a:ea typeface="+mn-lt"/>
                <a:cs typeface="+mn-lt"/>
              </a:rPr>
              <a:t>the</a:t>
            </a:r>
            <a:r>
              <a:rPr lang="ru-RU" sz="1800" dirty="0">
                <a:ea typeface="+mn-lt"/>
                <a:cs typeface="+mn-lt"/>
              </a:rPr>
              <a:t> </a:t>
            </a:r>
            <a:r>
              <a:rPr lang="ru-RU" sz="1800" dirty="0" err="1">
                <a:ea typeface="+mn-lt"/>
                <a:cs typeface="+mn-lt"/>
              </a:rPr>
              <a:t>table</a:t>
            </a:r>
            <a:r>
              <a:rPr lang="ru-RU" sz="1800" dirty="0">
                <a:ea typeface="+mn-lt"/>
                <a:cs typeface="+mn-lt"/>
              </a:rPr>
              <a:t> </a:t>
            </a:r>
            <a:r>
              <a:rPr lang="ru-RU" sz="1800" dirty="0" err="1">
                <a:ea typeface="+mn-lt"/>
                <a:cs typeface="+mn-lt"/>
              </a:rPr>
              <a:t>to</a:t>
            </a:r>
            <a:r>
              <a:rPr lang="ru-RU" sz="1800" dirty="0">
                <a:ea typeface="+mn-lt"/>
                <a:cs typeface="+mn-lt"/>
              </a:rPr>
              <a:t> </a:t>
            </a:r>
            <a:r>
              <a:rPr lang="ru-RU" sz="1800" dirty="0" err="1">
                <a:ea typeface="+mn-lt"/>
                <a:cs typeface="+mn-lt"/>
              </a:rPr>
              <a:t>only</a:t>
            </a:r>
            <a:r>
              <a:rPr lang="ru-RU" sz="1800" dirty="0">
                <a:ea typeface="+mn-lt"/>
                <a:cs typeface="+mn-lt"/>
              </a:rPr>
              <a:t> </a:t>
            </a:r>
            <a:r>
              <a:rPr lang="ru-RU" sz="1800" dirty="0" err="1">
                <a:ea typeface="+mn-lt"/>
                <a:cs typeface="+mn-lt"/>
              </a:rPr>
              <a:t>include</a:t>
            </a:r>
            <a:r>
              <a:rPr lang="ru-RU" sz="1800" dirty="0">
                <a:ea typeface="+mn-lt"/>
                <a:cs typeface="+mn-lt"/>
              </a:rPr>
              <a:t> </a:t>
            </a:r>
            <a:r>
              <a:rPr lang="ru-RU" sz="1800" dirty="0" err="1">
                <a:ea typeface="+mn-lt"/>
                <a:cs typeface="+mn-lt"/>
              </a:rPr>
              <a:t>rows</a:t>
            </a:r>
            <a:r>
              <a:rPr lang="ru-RU" sz="1800" dirty="0">
                <a:ea typeface="+mn-lt"/>
                <a:cs typeface="+mn-lt"/>
              </a:rPr>
              <a:t> </a:t>
            </a:r>
            <a:r>
              <a:rPr lang="ru-RU" sz="1800" dirty="0" err="1">
                <a:ea typeface="+mn-lt"/>
                <a:cs typeface="+mn-lt"/>
              </a:rPr>
              <a:t>with</a:t>
            </a:r>
            <a:r>
              <a:rPr lang="ru-RU" sz="1800" dirty="0">
                <a:ea typeface="+mn-lt"/>
                <a:cs typeface="+mn-lt"/>
              </a:rPr>
              <a:t> </a:t>
            </a:r>
            <a:r>
              <a:rPr lang="ru-RU" sz="1800" dirty="0" err="1">
                <a:ea typeface="+mn-lt"/>
                <a:cs typeface="+mn-lt"/>
              </a:rPr>
              <a:t>this</a:t>
            </a:r>
            <a:r>
              <a:rPr lang="ru-RU" sz="1800" dirty="0">
                <a:ea typeface="+mn-lt"/>
                <a:cs typeface="+mn-lt"/>
              </a:rPr>
              <a:t> </a:t>
            </a:r>
            <a:r>
              <a:rPr lang="ru-RU" sz="1800" dirty="0" err="1">
                <a:ea typeface="+mn-lt"/>
                <a:cs typeface="+mn-lt"/>
              </a:rPr>
              <a:t>maximum</a:t>
            </a:r>
            <a:r>
              <a:rPr lang="ru-RU" sz="1800" dirty="0">
                <a:ea typeface="+mn-lt"/>
                <a:cs typeface="+mn-lt"/>
              </a:rPr>
              <a:t> </a:t>
            </a:r>
            <a:r>
              <a:rPr lang="ru-RU" sz="1800" dirty="0" err="1">
                <a:ea typeface="+mn-lt"/>
                <a:cs typeface="+mn-lt"/>
              </a:rPr>
              <a:t>payload</a:t>
            </a:r>
            <a:r>
              <a:rPr lang="ru-RU" sz="1800" dirty="0">
                <a:ea typeface="+mn-lt"/>
                <a:cs typeface="+mn-lt"/>
              </a:rPr>
              <a:t> </a:t>
            </a:r>
            <a:r>
              <a:rPr lang="ru-RU" sz="1800" dirty="0" err="1">
                <a:ea typeface="+mn-lt"/>
                <a:cs typeface="+mn-lt"/>
              </a:rPr>
              <a:t>mass</a:t>
            </a:r>
            <a:r>
              <a:rPr lang="ru-RU" sz="1800" dirty="0">
                <a:ea typeface="+mn-lt"/>
                <a:cs typeface="+mn-lt"/>
              </a:rPr>
              <a:t>.</a:t>
            </a:r>
            <a:endParaRPr lang="ru-RU" sz="1800" dirty="0">
              <a:cs typeface="Calibri" panose="020F0502020204030204"/>
            </a:endParaRPr>
          </a:p>
          <a:p>
            <a:pPr>
              <a:lnSpc>
                <a:spcPct val="100000"/>
              </a:lnSpc>
              <a:spcBef>
                <a:spcPts val="1400"/>
              </a:spcBef>
            </a:pPr>
            <a:endParaRPr lang="ru-RU" dirty="0">
              <a:solidFill>
                <a:schemeClr val="accent3">
                  <a:lumMod val="25000"/>
                </a:schemeClr>
              </a:solidFill>
              <a:cs typeface="Calibr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Рисунок 5" descr="Изображение выглядит как текст&#10;&#10;Автоматически созданное описание">
            <a:extLst>
              <a:ext uri="{FF2B5EF4-FFF2-40B4-BE49-F238E27FC236}">
                <a16:creationId xmlns:a16="http://schemas.microsoft.com/office/drawing/2014/main" id="{D8972D08-2DEB-A47F-D2D7-28736A159D51}"/>
              </a:ext>
            </a:extLst>
          </p:cNvPr>
          <p:cNvPicPr>
            <a:picLocks noChangeAspect="1"/>
          </p:cNvPicPr>
          <p:nvPr/>
        </p:nvPicPr>
        <p:blipFill>
          <a:blip r:embed="rId3"/>
          <a:stretch>
            <a:fillRect/>
          </a:stretch>
        </p:blipFill>
        <p:spPr>
          <a:xfrm>
            <a:off x="850900" y="1380039"/>
            <a:ext cx="7992534" cy="2700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The query result would show the </a:t>
            </a:r>
            <a:r>
              <a:rPr lang="en-US" sz="2200" b="1" dirty="0" err="1">
                <a:latin typeface="Consolas"/>
              </a:rPr>
              <a:t>booster_version</a:t>
            </a:r>
            <a:r>
              <a:rPr lang="en-US" sz="2200" dirty="0">
                <a:ea typeface="+mn-lt"/>
                <a:cs typeface="+mn-lt"/>
              </a:rPr>
              <a:t> and </a:t>
            </a:r>
            <a:r>
              <a:rPr lang="en-US" sz="2200" b="1" dirty="0" err="1">
                <a:latin typeface="Consolas"/>
              </a:rPr>
              <a:t>launch_site</a:t>
            </a:r>
            <a:r>
              <a:rPr lang="en-US" sz="2200" dirty="0">
                <a:ea typeface="+mn-lt"/>
                <a:cs typeface="+mn-lt"/>
              </a:rPr>
              <a:t> values for all SpaceX launches in 2015 where the landing attempt on the drone ship was unsuccessful. This could be useful for identifying patterns or factors that contributed to the failed landings in that year.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Рисунок 5" descr="Изображение выглядит как текст&#10;&#10;Автоматически созданное описание">
            <a:extLst>
              <a:ext uri="{FF2B5EF4-FFF2-40B4-BE49-F238E27FC236}">
                <a16:creationId xmlns:a16="http://schemas.microsoft.com/office/drawing/2014/main" id="{D023BECA-EC62-3AF8-A730-0CAA6856A7AD}"/>
              </a:ext>
            </a:extLst>
          </p:cNvPr>
          <p:cNvPicPr>
            <a:picLocks noChangeAspect="1"/>
          </p:cNvPicPr>
          <p:nvPr/>
        </p:nvPicPr>
        <p:blipFill>
          <a:blip r:embed="rId3"/>
          <a:stretch>
            <a:fillRect/>
          </a:stretch>
        </p:blipFill>
        <p:spPr>
          <a:xfrm>
            <a:off x="766233" y="1833478"/>
            <a:ext cx="9738783" cy="1592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ru-RU" sz="2200" dirty="0" err="1">
                <a:ea typeface="+mn-lt"/>
                <a:cs typeface="+mn-lt"/>
              </a:rPr>
              <a:t>This</a:t>
            </a:r>
            <a:r>
              <a:rPr lang="ru-RU" sz="2200" dirty="0">
                <a:ea typeface="+mn-lt"/>
                <a:cs typeface="+mn-lt"/>
              </a:rPr>
              <a:t> SQL </a:t>
            </a:r>
            <a:r>
              <a:rPr lang="ru-RU" sz="2200" dirty="0" err="1">
                <a:ea typeface="+mn-lt"/>
                <a:cs typeface="+mn-lt"/>
              </a:rPr>
              <a:t>query</a:t>
            </a:r>
            <a:r>
              <a:rPr lang="ru-RU" sz="2200" dirty="0">
                <a:ea typeface="+mn-lt"/>
                <a:cs typeface="+mn-lt"/>
              </a:rPr>
              <a:t> </a:t>
            </a:r>
            <a:r>
              <a:rPr lang="ru-RU" sz="2200" dirty="0" err="1">
                <a:ea typeface="+mn-lt"/>
                <a:cs typeface="+mn-lt"/>
              </a:rPr>
              <a:t>counts</a:t>
            </a:r>
            <a:r>
              <a:rPr lang="ru-RU" sz="2200" dirty="0">
                <a:ea typeface="+mn-lt"/>
                <a:cs typeface="+mn-lt"/>
              </a:rPr>
              <a:t> </a:t>
            </a:r>
            <a:r>
              <a:rPr lang="ru-RU" sz="2200" dirty="0" err="1">
                <a:ea typeface="+mn-lt"/>
                <a:cs typeface="+mn-lt"/>
              </a:rPr>
              <a:t>the</a:t>
            </a:r>
            <a:r>
              <a:rPr lang="ru-RU" sz="2200" dirty="0">
                <a:ea typeface="+mn-lt"/>
                <a:cs typeface="+mn-lt"/>
              </a:rPr>
              <a:t> </a:t>
            </a:r>
            <a:r>
              <a:rPr lang="ru-RU" sz="2200" dirty="0" err="1">
                <a:ea typeface="+mn-lt"/>
                <a:cs typeface="+mn-lt"/>
              </a:rPr>
              <a:t>number</a:t>
            </a:r>
            <a:r>
              <a:rPr lang="ru-RU" sz="2200" dirty="0">
                <a:ea typeface="+mn-lt"/>
                <a:cs typeface="+mn-lt"/>
              </a:rPr>
              <a:t> </a:t>
            </a:r>
            <a:r>
              <a:rPr lang="ru-RU" sz="2200" dirty="0" err="1">
                <a:ea typeface="+mn-lt"/>
                <a:cs typeface="+mn-lt"/>
              </a:rPr>
              <a:t>of</a:t>
            </a:r>
            <a:r>
              <a:rPr lang="ru-RU" sz="2200" dirty="0">
                <a:ea typeface="+mn-lt"/>
                <a:cs typeface="+mn-lt"/>
              </a:rPr>
              <a:t> </a:t>
            </a:r>
            <a:r>
              <a:rPr lang="ru-RU" sz="2200" dirty="0" err="1">
                <a:ea typeface="+mn-lt"/>
                <a:cs typeface="+mn-lt"/>
              </a:rPr>
              <a:t>landing</a:t>
            </a:r>
            <a:r>
              <a:rPr lang="ru-RU" sz="2200" dirty="0">
                <a:ea typeface="+mn-lt"/>
                <a:cs typeface="+mn-lt"/>
              </a:rPr>
              <a:t> </a:t>
            </a:r>
            <a:r>
              <a:rPr lang="ru-RU" sz="2200" dirty="0" err="1">
                <a:ea typeface="+mn-lt"/>
                <a:cs typeface="+mn-lt"/>
              </a:rPr>
              <a:t>outcomes</a:t>
            </a:r>
            <a:r>
              <a:rPr lang="ru-RU" sz="2200" dirty="0">
                <a:ea typeface="+mn-lt"/>
                <a:cs typeface="+mn-lt"/>
              </a:rPr>
              <a:t> </a:t>
            </a:r>
            <a:r>
              <a:rPr lang="ru-RU" sz="2200" dirty="0" err="1">
                <a:ea typeface="+mn-lt"/>
                <a:cs typeface="+mn-lt"/>
              </a:rPr>
              <a:t>for</a:t>
            </a:r>
            <a:r>
              <a:rPr lang="ru-RU" sz="2200" dirty="0">
                <a:ea typeface="+mn-lt"/>
                <a:cs typeface="+mn-lt"/>
              </a:rPr>
              <a:t> </a:t>
            </a:r>
            <a:r>
              <a:rPr lang="ru-RU" sz="2200" dirty="0" err="1">
                <a:ea typeface="+mn-lt"/>
                <a:cs typeface="+mn-lt"/>
              </a:rPr>
              <a:t>SpaceX</a:t>
            </a:r>
            <a:r>
              <a:rPr lang="ru-RU" sz="2200" dirty="0">
                <a:ea typeface="+mn-lt"/>
                <a:cs typeface="+mn-lt"/>
              </a:rPr>
              <a:t> </a:t>
            </a:r>
            <a:r>
              <a:rPr lang="ru-RU" sz="2200" dirty="0" err="1">
                <a:ea typeface="+mn-lt"/>
                <a:cs typeface="+mn-lt"/>
              </a:rPr>
              <a:t>launches</a:t>
            </a:r>
            <a:r>
              <a:rPr lang="ru-RU" sz="2200" dirty="0">
                <a:ea typeface="+mn-lt"/>
                <a:cs typeface="+mn-lt"/>
              </a:rPr>
              <a:t> </a:t>
            </a:r>
            <a:r>
              <a:rPr lang="ru-RU" sz="2200" dirty="0" err="1">
                <a:ea typeface="+mn-lt"/>
                <a:cs typeface="+mn-lt"/>
              </a:rPr>
              <a:t>between</a:t>
            </a:r>
            <a:r>
              <a:rPr lang="ru-RU" sz="2200" dirty="0">
                <a:ea typeface="+mn-lt"/>
                <a:cs typeface="+mn-lt"/>
              </a:rPr>
              <a:t> </a:t>
            </a:r>
            <a:r>
              <a:rPr lang="ru-RU" sz="2200" dirty="0" err="1">
                <a:ea typeface="+mn-lt"/>
                <a:cs typeface="+mn-lt"/>
              </a:rPr>
              <a:t>the</a:t>
            </a:r>
            <a:r>
              <a:rPr lang="ru-RU" sz="2200" dirty="0">
                <a:ea typeface="+mn-lt"/>
                <a:cs typeface="+mn-lt"/>
              </a:rPr>
              <a:t> </a:t>
            </a:r>
            <a:r>
              <a:rPr lang="ru-RU" sz="2200" dirty="0" err="1">
                <a:ea typeface="+mn-lt"/>
                <a:cs typeface="+mn-lt"/>
              </a:rPr>
              <a:t>dates</a:t>
            </a:r>
            <a:r>
              <a:rPr lang="ru-RU" sz="2200" dirty="0">
                <a:ea typeface="+mn-lt"/>
                <a:cs typeface="+mn-lt"/>
              </a:rPr>
              <a:t> </a:t>
            </a:r>
            <a:r>
              <a:rPr lang="ru-RU" sz="2200" dirty="0" err="1">
                <a:ea typeface="+mn-lt"/>
                <a:cs typeface="+mn-lt"/>
              </a:rPr>
              <a:t>of</a:t>
            </a:r>
            <a:r>
              <a:rPr lang="ru-RU" sz="2200" dirty="0">
                <a:ea typeface="+mn-lt"/>
                <a:cs typeface="+mn-lt"/>
              </a:rPr>
              <a:t> </a:t>
            </a:r>
            <a:r>
              <a:rPr lang="ru-RU" sz="2200" dirty="0" err="1">
                <a:ea typeface="+mn-lt"/>
                <a:cs typeface="+mn-lt"/>
              </a:rPr>
              <a:t>June</a:t>
            </a:r>
            <a:r>
              <a:rPr lang="ru-RU" sz="2200" dirty="0">
                <a:ea typeface="+mn-lt"/>
                <a:cs typeface="+mn-lt"/>
              </a:rPr>
              <a:t> 4, 2010 </a:t>
            </a:r>
            <a:r>
              <a:rPr lang="ru-RU" sz="2200" dirty="0" err="1">
                <a:ea typeface="+mn-lt"/>
                <a:cs typeface="+mn-lt"/>
              </a:rPr>
              <a:t>and</a:t>
            </a:r>
            <a:r>
              <a:rPr lang="ru-RU" sz="2200" dirty="0">
                <a:ea typeface="+mn-lt"/>
                <a:cs typeface="+mn-lt"/>
              </a:rPr>
              <a:t> </a:t>
            </a:r>
            <a:r>
              <a:rPr lang="ru-RU" sz="2200" dirty="0" err="1">
                <a:ea typeface="+mn-lt"/>
                <a:cs typeface="+mn-lt"/>
              </a:rPr>
              <a:t>March</a:t>
            </a:r>
            <a:r>
              <a:rPr lang="ru-RU" sz="2200" dirty="0">
                <a:ea typeface="+mn-lt"/>
                <a:cs typeface="+mn-lt"/>
              </a:rPr>
              <a:t> 20, 2017, </a:t>
            </a:r>
            <a:r>
              <a:rPr lang="ru-RU" sz="2200" dirty="0" err="1">
                <a:ea typeface="+mn-lt"/>
                <a:cs typeface="+mn-lt"/>
              </a:rPr>
              <a:t>grouping</a:t>
            </a:r>
            <a:r>
              <a:rPr lang="ru-RU" sz="2200" dirty="0">
                <a:ea typeface="+mn-lt"/>
                <a:cs typeface="+mn-lt"/>
              </a:rPr>
              <a:t> </a:t>
            </a:r>
            <a:r>
              <a:rPr lang="ru-RU" sz="2200" dirty="0" err="1">
                <a:ea typeface="+mn-lt"/>
                <a:cs typeface="+mn-lt"/>
              </a:rPr>
              <a:t>the</a:t>
            </a:r>
            <a:r>
              <a:rPr lang="ru-RU" sz="2200" dirty="0">
                <a:ea typeface="+mn-lt"/>
                <a:cs typeface="+mn-lt"/>
              </a:rPr>
              <a:t> </a:t>
            </a:r>
            <a:r>
              <a:rPr lang="ru-RU" sz="2200" dirty="0" err="1">
                <a:ea typeface="+mn-lt"/>
                <a:cs typeface="+mn-lt"/>
              </a:rPr>
              <a:t>results</a:t>
            </a:r>
            <a:r>
              <a:rPr lang="ru-RU" sz="2200" dirty="0">
                <a:ea typeface="+mn-lt"/>
                <a:cs typeface="+mn-lt"/>
              </a:rPr>
              <a:t> </a:t>
            </a:r>
            <a:r>
              <a:rPr lang="ru-RU" sz="2200" dirty="0" err="1">
                <a:ea typeface="+mn-lt"/>
                <a:cs typeface="+mn-lt"/>
              </a:rPr>
              <a:t>by</a:t>
            </a:r>
            <a:r>
              <a:rPr lang="ru-RU" sz="2200" dirty="0">
                <a:ea typeface="+mn-lt"/>
                <a:cs typeface="+mn-lt"/>
              </a:rPr>
              <a:t> </a:t>
            </a:r>
            <a:r>
              <a:rPr lang="ru-RU" sz="2200" dirty="0" err="1">
                <a:ea typeface="+mn-lt"/>
                <a:cs typeface="+mn-lt"/>
              </a:rPr>
              <a:t>the</a:t>
            </a:r>
            <a:r>
              <a:rPr lang="ru-RU" sz="2200" dirty="0">
                <a:ea typeface="+mn-lt"/>
                <a:cs typeface="+mn-lt"/>
              </a:rPr>
              <a:t> </a:t>
            </a:r>
            <a:r>
              <a:rPr lang="ru-RU" sz="2200" dirty="0" err="1">
                <a:ea typeface="+mn-lt"/>
                <a:cs typeface="+mn-lt"/>
              </a:rPr>
              <a:t>landing</a:t>
            </a:r>
            <a:r>
              <a:rPr lang="ru-RU" sz="2200" dirty="0">
                <a:ea typeface="+mn-lt"/>
                <a:cs typeface="+mn-lt"/>
              </a:rPr>
              <a:t> </a:t>
            </a:r>
            <a:r>
              <a:rPr lang="ru-RU" sz="2200" dirty="0" err="1">
                <a:ea typeface="+mn-lt"/>
                <a:cs typeface="+mn-lt"/>
              </a:rPr>
              <a:t>outcome</a:t>
            </a:r>
            <a:r>
              <a:rPr lang="ru-RU" sz="2200" dirty="0">
                <a:ea typeface="+mn-lt"/>
                <a:cs typeface="+mn-lt"/>
              </a:rPr>
              <a:t> (</a:t>
            </a:r>
            <a:r>
              <a:rPr lang="ru-RU" sz="2200" dirty="0" err="1">
                <a:ea typeface="+mn-lt"/>
                <a:cs typeface="+mn-lt"/>
              </a:rPr>
              <a:t>success</a:t>
            </a:r>
            <a:r>
              <a:rPr lang="ru-RU" sz="2200" dirty="0">
                <a:ea typeface="+mn-lt"/>
                <a:cs typeface="+mn-lt"/>
              </a:rPr>
              <a:t>, </a:t>
            </a:r>
            <a:r>
              <a:rPr lang="ru-RU" sz="2200" dirty="0" err="1">
                <a:ea typeface="+mn-lt"/>
                <a:cs typeface="+mn-lt"/>
              </a:rPr>
              <a:t>failure</a:t>
            </a:r>
            <a:r>
              <a:rPr lang="ru-RU" sz="2200" dirty="0">
                <a:ea typeface="+mn-lt"/>
                <a:cs typeface="+mn-lt"/>
              </a:rPr>
              <a:t>, </a:t>
            </a:r>
            <a:r>
              <a:rPr lang="ru-RU" sz="2200" dirty="0" err="1">
                <a:ea typeface="+mn-lt"/>
                <a:cs typeface="+mn-lt"/>
              </a:rPr>
              <a:t>or</a:t>
            </a:r>
            <a:r>
              <a:rPr lang="ru-RU" sz="2200" dirty="0">
                <a:ea typeface="+mn-lt"/>
                <a:cs typeface="+mn-lt"/>
              </a:rPr>
              <a:t> </a:t>
            </a:r>
            <a:r>
              <a:rPr lang="ru-RU" sz="2200" dirty="0" err="1">
                <a:ea typeface="+mn-lt"/>
                <a:cs typeface="+mn-lt"/>
              </a:rPr>
              <a:t>NaN</a:t>
            </a:r>
            <a:r>
              <a:rPr lang="ru-RU" sz="2200" dirty="0">
                <a:ea typeface="+mn-lt"/>
                <a:cs typeface="+mn-lt"/>
              </a:rPr>
              <a:t>). The </a:t>
            </a:r>
            <a:r>
              <a:rPr lang="ru-RU" sz="2200" dirty="0" err="1">
                <a:ea typeface="+mn-lt"/>
                <a:cs typeface="+mn-lt"/>
              </a:rPr>
              <a:t>results</a:t>
            </a:r>
            <a:r>
              <a:rPr lang="ru-RU" sz="2200" dirty="0">
                <a:ea typeface="+mn-lt"/>
                <a:cs typeface="+mn-lt"/>
              </a:rPr>
              <a:t> </a:t>
            </a:r>
            <a:r>
              <a:rPr lang="ru-RU" sz="2200" dirty="0" err="1">
                <a:ea typeface="+mn-lt"/>
                <a:cs typeface="+mn-lt"/>
              </a:rPr>
              <a:t>are</a:t>
            </a:r>
            <a:r>
              <a:rPr lang="ru-RU" sz="2200" dirty="0">
                <a:ea typeface="+mn-lt"/>
                <a:cs typeface="+mn-lt"/>
              </a:rPr>
              <a:t> </a:t>
            </a:r>
            <a:r>
              <a:rPr lang="ru-RU" sz="2200" dirty="0" err="1">
                <a:ea typeface="+mn-lt"/>
                <a:cs typeface="+mn-lt"/>
              </a:rPr>
              <a:t>then</a:t>
            </a:r>
            <a:r>
              <a:rPr lang="ru-RU" sz="2200" dirty="0">
                <a:ea typeface="+mn-lt"/>
                <a:cs typeface="+mn-lt"/>
              </a:rPr>
              <a:t> </a:t>
            </a:r>
            <a:r>
              <a:rPr lang="ru-RU" sz="2200" dirty="0" err="1">
                <a:ea typeface="+mn-lt"/>
                <a:cs typeface="+mn-lt"/>
              </a:rPr>
              <a:t>ordered</a:t>
            </a:r>
            <a:r>
              <a:rPr lang="ru-RU" sz="2200" dirty="0">
                <a:ea typeface="+mn-lt"/>
                <a:cs typeface="+mn-lt"/>
              </a:rPr>
              <a:t> </a:t>
            </a:r>
            <a:r>
              <a:rPr lang="ru-RU" sz="2200" dirty="0" err="1">
                <a:ea typeface="+mn-lt"/>
                <a:cs typeface="+mn-lt"/>
              </a:rPr>
              <a:t>in</a:t>
            </a:r>
            <a:r>
              <a:rPr lang="ru-RU" sz="2200" dirty="0">
                <a:ea typeface="+mn-lt"/>
                <a:cs typeface="+mn-lt"/>
              </a:rPr>
              <a:t> </a:t>
            </a:r>
            <a:r>
              <a:rPr lang="ru-RU" sz="2200" dirty="0" err="1">
                <a:ea typeface="+mn-lt"/>
                <a:cs typeface="+mn-lt"/>
              </a:rPr>
              <a:t>descending</a:t>
            </a:r>
            <a:r>
              <a:rPr lang="ru-RU" sz="2200" dirty="0">
                <a:ea typeface="+mn-lt"/>
                <a:cs typeface="+mn-lt"/>
              </a:rPr>
              <a:t> </a:t>
            </a:r>
            <a:r>
              <a:rPr lang="ru-RU" sz="2200" dirty="0" err="1">
                <a:ea typeface="+mn-lt"/>
                <a:cs typeface="+mn-lt"/>
              </a:rPr>
              <a:t>order</a:t>
            </a:r>
            <a:r>
              <a:rPr lang="ru-RU" sz="2200" dirty="0">
                <a:ea typeface="+mn-lt"/>
                <a:cs typeface="+mn-lt"/>
              </a:rPr>
              <a:t> </a:t>
            </a:r>
            <a:r>
              <a:rPr lang="ru-RU" sz="2200" dirty="0" err="1">
                <a:ea typeface="+mn-lt"/>
                <a:cs typeface="+mn-lt"/>
              </a:rPr>
              <a:t>of</a:t>
            </a:r>
            <a:r>
              <a:rPr lang="ru-RU" sz="2200" dirty="0">
                <a:ea typeface="+mn-lt"/>
                <a:cs typeface="+mn-lt"/>
              </a:rPr>
              <a:t> </a:t>
            </a:r>
            <a:r>
              <a:rPr lang="ru-RU" sz="2200" dirty="0" err="1">
                <a:ea typeface="+mn-lt"/>
                <a:cs typeface="+mn-lt"/>
              </a:rPr>
              <a:t>the</a:t>
            </a:r>
            <a:r>
              <a:rPr lang="ru-RU" sz="2200" dirty="0">
                <a:ea typeface="+mn-lt"/>
                <a:cs typeface="+mn-lt"/>
              </a:rPr>
              <a:t> </a:t>
            </a:r>
            <a:r>
              <a:rPr lang="ru-RU" sz="2200" dirty="0" err="1">
                <a:ea typeface="+mn-lt"/>
                <a:cs typeface="+mn-lt"/>
              </a:rPr>
              <a:t>count</a:t>
            </a:r>
            <a:r>
              <a:rPr lang="ru-RU" sz="2200" dirty="0">
                <a:ea typeface="+mn-lt"/>
                <a:cs typeface="+mn-lt"/>
              </a:rPr>
              <a:t> </a:t>
            </a:r>
            <a:r>
              <a:rPr lang="ru-RU" sz="2200" dirty="0" err="1">
                <a:ea typeface="+mn-lt"/>
                <a:cs typeface="+mn-lt"/>
              </a:rPr>
              <a:t>of</a:t>
            </a:r>
            <a:r>
              <a:rPr lang="ru-RU" sz="2200" dirty="0">
                <a:ea typeface="+mn-lt"/>
                <a:cs typeface="+mn-lt"/>
              </a:rPr>
              <a:t> </a:t>
            </a:r>
            <a:r>
              <a:rPr lang="ru-RU" sz="2200" dirty="0" err="1">
                <a:ea typeface="+mn-lt"/>
                <a:cs typeface="+mn-lt"/>
              </a:rPr>
              <a:t>landing</a:t>
            </a:r>
            <a:r>
              <a:rPr lang="ru-RU" sz="2200" dirty="0">
                <a:ea typeface="+mn-lt"/>
                <a:cs typeface="+mn-lt"/>
              </a:rPr>
              <a:t> </a:t>
            </a:r>
            <a:r>
              <a:rPr lang="ru-RU" sz="2200" dirty="0" err="1">
                <a:ea typeface="+mn-lt"/>
                <a:cs typeface="+mn-lt"/>
              </a:rPr>
              <a:t>outcomes</a:t>
            </a:r>
            <a:r>
              <a:rPr lang="ru-RU" sz="2200" dirty="0">
                <a:ea typeface="+mn-lt"/>
                <a:cs typeface="+mn-lt"/>
              </a:rPr>
              <a:t>. </a:t>
            </a:r>
            <a:r>
              <a:rPr lang="ru-RU" sz="2200" dirty="0" err="1">
                <a:ea typeface="+mn-lt"/>
                <a:cs typeface="+mn-lt"/>
              </a:rPr>
              <a:t>This</a:t>
            </a:r>
            <a:r>
              <a:rPr lang="ru-RU" sz="2200" dirty="0">
                <a:ea typeface="+mn-lt"/>
                <a:cs typeface="+mn-lt"/>
              </a:rPr>
              <a:t> </a:t>
            </a:r>
            <a:r>
              <a:rPr lang="ru-RU" sz="2200" dirty="0" err="1">
                <a:ea typeface="+mn-lt"/>
                <a:cs typeface="+mn-lt"/>
              </a:rPr>
              <a:t>query</a:t>
            </a:r>
            <a:r>
              <a:rPr lang="ru-RU" sz="2200" dirty="0">
                <a:ea typeface="+mn-lt"/>
                <a:cs typeface="+mn-lt"/>
              </a:rPr>
              <a:t> </a:t>
            </a:r>
            <a:r>
              <a:rPr lang="ru-RU" sz="2200" dirty="0" err="1">
                <a:ea typeface="+mn-lt"/>
                <a:cs typeface="+mn-lt"/>
              </a:rPr>
              <a:t>can</a:t>
            </a:r>
            <a:r>
              <a:rPr lang="ru-RU" sz="2200" dirty="0">
                <a:ea typeface="+mn-lt"/>
                <a:cs typeface="+mn-lt"/>
              </a:rPr>
              <a:t> </a:t>
            </a:r>
            <a:r>
              <a:rPr lang="ru-RU" sz="2200" dirty="0" err="1">
                <a:ea typeface="+mn-lt"/>
                <a:cs typeface="+mn-lt"/>
              </a:rPr>
              <a:t>provide</a:t>
            </a:r>
            <a:r>
              <a:rPr lang="ru-RU" sz="2200" dirty="0">
                <a:ea typeface="+mn-lt"/>
                <a:cs typeface="+mn-lt"/>
              </a:rPr>
              <a:t> </a:t>
            </a:r>
            <a:r>
              <a:rPr lang="ru-RU" sz="2200" dirty="0" err="1">
                <a:ea typeface="+mn-lt"/>
                <a:cs typeface="+mn-lt"/>
              </a:rPr>
              <a:t>insights</a:t>
            </a:r>
            <a:r>
              <a:rPr lang="ru-RU" sz="2200" dirty="0">
                <a:ea typeface="+mn-lt"/>
                <a:cs typeface="+mn-lt"/>
              </a:rPr>
              <a:t> </a:t>
            </a:r>
            <a:r>
              <a:rPr lang="ru-RU" sz="2200" dirty="0" err="1">
                <a:ea typeface="+mn-lt"/>
                <a:cs typeface="+mn-lt"/>
              </a:rPr>
              <a:t>into</a:t>
            </a:r>
            <a:r>
              <a:rPr lang="ru-RU" sz="2200" dirty="0">
                <a:ea typeface="+mn-lt"/>
                <a:cs typeface="+mn-lt"/>
              </a:rPr>
              <a:t> </a:t>
            </a:r>
            <a:r>
              <a:rPr lang="ru-RU" sz="2200" dirty="0" err="1">
                <a:ea typeface="+mn-lt"/>
                <a:cs typeface="+mn-lt"/>
              </a:rPr>
              <a:t>the</a:t>
            </a:r>
            <a:r>
              <a:rPr lang="ru-RU" sz="2200" dirty="0">
                <a:ea typeface="+mn-lt"/>
                <a:cs typeface="+mn-lt"/>
              </a:rPr>
              <a:t> </a:t>
            </a:r>
            <a:r>
              <a:rPr lang="ru-RU" sz="2200" dirty="0" err="1">
                <a:ea typeface="+mn-lt"/>
                <a:cs typeface="+mn-lt"/>
              </a:rPr>
              <a:t>success</a:t>
            </a:r>
            <a:r>
              <a:rPr lang="ru-RU" sz="2200" dirty="0">
                <a:ea typeface="+mn-lt"/>
                <a:cs typeface="+mn-lt"/>
              </a:rPr>
              <a:t> </a:t>
            </a:r>
            <a:r>
              <a:rPr lang="ru-RU" sz="2200" dirty="0" err="1">
                <a:ea typeface="+mn-lt"/>
                <a:cs typeface="+mn-lt"/>
              </a:rPr>
              <a:t>rate</a:t>
            </a:r>
            <a:r>
              <a:rPr lang="ru-RU" sz="2200" dirty="0">
                <a:ea typeface="+mn-lt"/>
                <a:cs typeface="+mn-lt"/>
              </a:rPr>
              <a:t> </a:t>
            </a:r>
            <a:r>
              <a:rPr lang="ru-RU" sz="2200" dirty="0" err="1">
                <a:ea typeface="+mn-lt"/>
                <a:cs typeface="+mn-lt"/>
              </a:rPr>
              <a:t>of</a:t>
            </a:r>
            <a:r>
              <a:rPr lang="ru-RU" sz="2200" dirty="0">
                <a:ea typeface="+mn-lt"/>
                <a:cs typeface="+mn-lt"/>
              </a:rPr>
              <a:t> </a:t>
            </a:r>
            <a:r>
              <a:rPr lang="ru-RU" sz="2200" dirty="0" err="1">
                <a:ea typeface="+mn-lt"/>
                <a:cs typeface="+mn-lt"/>
              </a:rPr>
              <a:t>SpaceX</a:t>
            </a:r>
            <a:r>
              <a:rPr lang="ru-RU" sz="2200" dirty="0">
                <a:ea typeface="+mn-lt"/>
                <a:cs typeface="+mn-lt"/>
              </a:rPr>
              <a:t> </a:t>
            </a:r>
            <a:r>
              <a:rPr lang="ru-RU" sz="2200" dirty="0" err="1">
                <a:ea typeface="+mn-lt"/>
                <a:cs typeface="+mn-lt"/>
              </a:rPr>
              <a:t>landings</a:t>
            </a:r>
            <a:r>
              <a:rPr lang="ru-RU" sz="2200" dirty="0">
                <a:ea typeface="+mn-lt"/>
                <a:cs typeface="+mn-lt"/>
              </a:rPr>
              <a:t> </a:t>
            </a:r>
            <a:r>
              <a:rPr lang="ru-RU" sz="2200" dirty="0" err="1">
                <a:ea typeface="+mn-lt"/>
                <a:cs typeface="+mn-lt"/>
              </a:rPr>
              <a:t>during</a:t>
            </a:r>
            <a:r>
              <a:rPr lang="ru-RU" sz="2200" dirty="0">
                <a:ea typeface="+mn-lt"/>
                <a:cs typeface="+mn-lt"/>
              </a:rPr>
              <a:t> </a:t>
            </a:r>
            <a:r>
              <a:rPr lang="ru-RU" sz="2200" dirty="0" err="1">
                <a:ea typeface="+mn-lt"/>
                <a:cs typeface="+mn-lt"/>
              </a:rPr>
              <a:t>this</a:t>
            </a:r>
            <a:r>
              <a:rPr lang="ru-RU" sz="2200" dirty="0">
                <a:ea typeface="+mn-lt"/>
                <a:cs typeface="+mn-lt"/>
              </a:rPr>
              <a:t> </a:t>
            </a:r>
            <a:r>
              <a:rPr lang="ru-RU" sz="2200" dirty="0" err="1">
                <a:ea typeface="+mn-lt"/>
                <a:cs typeface="+mn-lt"/>
              </a:rPr>
              <a:t>time</a:t>
            </a:r>
            <a:r>
              <a:rPr lang="ru-RU" sz="2200" dirty="0">
                <a:ea typeface="+mn-lt"/>
                <a:cs typeface="+mn-lt"/>
              </a:rPr>
              <a:t> </a:t>
            </a:r>
            <a:r>
              <a:rPr lang="ru-RU" sz="2200" dirty="0" err="1">
                <a:ea typeface="+mn-lt"/>
                <a:cs typeface="+mn-lt"/>
              </a:rPr>
              <a:t>period</a:t>
            </a:r>
            <a:r>
              <a:rPr lang="ru-RU" sz="2200" dirty="0">
                <a:ea typeface="+mn-lt"/>
                <a:cs typeface="+mn-lt"/>
              </a:rPr>
              <a:t>.</a:t>
            </a:r>
            <a:endParaRPr lang="ru-RU" sz="2200">
              <a:solidFill>
                <a:schemeClr val="accent3">
                  <a:lumMod val="25000"/>
                </a:schemeClr>
              </a:solidFill>
              <a:cs typeface="Calibr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Рисунок 5" descr="Изображение выглядит как текст&#10;&#10;Автоматически созданное описание">
            <a:extLst>
              <a:ext uri="{FF2B5EF4-FFF2-40B4-BE49-F238E27FC236}">
                <a16:creationId xmlns:a16="http://schemas.microsoft.com/office/drawing/2014/main" id="{FB086CD7-13A7-6180-D370-487F0B211E05}"/>
              </a:ext>
            </a:extLst>
          </p:cNvPr>
          <p:cNvPicPr>
            <a:picLocks noChangeAspect="1"/>
          </p:cNvPicPr>
          <p:nvPr/>
        </p:nvPicPr>
        <p:blipFill>
          <a:blip r:embed="rId3"/>
          <a:stretch>
            <a:fillRect/>
          </a:stretch>
        </p:blipFill>
        <p:spPr>
          <a:xfrm>
            <a:off x="2194983" y="1355588"/>
            <a:ext cx="7008283" cy="22841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136423" cy="4351338"/>
          </a:xfrm>
          <a:prstGeom prst="rect">
            <a:avLst/>
          </a:prstGeom>
        </p:spPr>
        <p:txBody>
          <a:bodyPr lIns="91440" tIns="45720" rIns="91440" bIns="45720" anchor="t">
            <a:normAutofit fontScale="77500" lnSpcReduction="20000"/>
          </a:bodyPr>
          <a:lstStyle/>
          <a:p>
            <a:r>
              <a:rPr lang="en-US" sz="2200" dirty="0">
                <a:ea typeface="+mn-lt"/>
                <a:cs typeface="+mn-lt"/>
              </a:rPr>
              <a:t>According to the analysis, all launch sites are located near the Equator line. Specifically, they are located within the latitudes of +28.5 and -0.1 degrees. This is because launching rockets from a site close to the equator provides a natural velocity boost due to the earth's rotation.</a:t>
            </a:r>
            <a:endParaRPr lang="en-US" sz="2200" dirty="0">
              <a:solidFill>
                <a:schemeClr val="accent3">
                  <a:lumMod val="25000"/>
                </a:schemeClr>
              </a:solidFill>
              <a:latin typeface="Abadi"/>
            </a:endParaRPr>
          </a:p>
          <a:p>
            <a:r>
              <a:rPr lang="en-US" sz="2200" dirty="0">
                <a:ea typeface="+mn-lt"/>
                <a:cs typeface="+mn-lt"/>
              </a:rPr>
              <a:t>Regarding the proximity to the coast, not all launch sites are in very close proximity to the coast. The analysis shows that launch sites such as Vandenberg and </a:t>
            </a:r>
            <a:r>
              <a:rPr lang="en-US" sz="2200" dirty="0" err="1">
                <a:ea typeface="+mn-lt"/>
                <a:cs typeface="+mn-lt"/>
              </a:rPr>
              <a:t>Jiuquan</a:t>
            </a:r>
            <a:r>
              <a:rPr lang="en-US" sz="2200" dirty="0">
                <a:ea typeface="+mn-lt"/>
                <a:cs typeface="+mn-lt"/>
              </a:rPr>
              <a:t> are located farther from the coast compared to other launch sites like Cape Canaveral and Kennedy Space Center. However, all launch sites are still within a reasonable distance from the coast to ensure that rocket debris falls into the ocean and does not pose a threat to populated areas.</a:t>
            </a:r>
            <a:endParaRPr lang="en-US" dirty="0"/>
          </a:p>
          <a:p>
            <a:pPr>
              <a:lnSpc>
                <a:spcPct val="100000"/>
              </a:lnSpc>
              <a:spcBef>
                <a:spcPts val="1400"/>
              </a:spcBef>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Location of all the Launch Sites</a:t>
            </a:r>
            <a:endParaRPr lang="ru-RU" dirty="0"/>
          </a:p>
        </p:txBody>
      </p:sp>
      <p:pic>
        <p:nvPicPr>
          <p:cNvPr id="6" name="Рисунок 6" descr="Изображение выглядит как карта&#10;&#10;Автоматически созданное описание">
            <a:extLst>
              <a:ext uri="{FF2B5EF4-FFF2-40B4-BE49-F238E27FC236}">
                <a16:creationId xmlns:a16="http://schemas.microsoft.com/office/drawing/2014/main" id="{C158BEC1-1DE3-C59E-0A7E-B1721AC3FAE2}"/>
              </a:ext>
            </a:extLst>
          </p:cNvPr>
          <p:cNvPicPr>
            <a:picLocks noChangeAspect="1"/>
          </p:cNvPicPr>
          <p:nvPr/>
        </p:nvPicPr>
        <p:blipFill>
          <a:blip r:embed="rId3"/>
          <a:stretch>
            <a:fillRect/>
          </a:stretch>
        </p:blipFill>
        <p:spPr>
          <a:xfrm>
            <a:off x="5190067" y="1904097"/>
            <a:ext cx="6891866" cy="412930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733059" cy="4196559"/>
          </a:xfrm>
          <a:prstGeom prst="rect">
            <a:avLst/>
          </a:prstGeom>
        </p:spPr>
        <p:txBody>
          <a:bodyPr lIns="91440" tIns="45720" rIns="91440" bIns="45720" anchor="t">
            <a:normAutofit fontScale="92500"/>
          </a:bodyPr>
          <a:lstStyle/>
          <a:p>
            <a:pPr>
              <a:lnSpc>
                <a:spcPct val="100000"/>
              </a:lnSpc>
              <a:spcBef>
                <a:spcPts val="1400"/>
              </a:spcBef>
            </a:pPr>
            <a:r>
              <a:rPr lang="en-US" sz="2200" dirty="0">
                <a:ea typeface="+mn-lt"/>
                <a:cs typeface="+mn-lt"/>
              </a:rPr>
              <a:t>By looking at the color-labeled markers in marker clusters on the map, we can easily identify which launch sites have relatively high success rates. The color-labeled markers provide a visual representation of the launch outcomes at different launch sites. Sites with a high proportion of successful launches will have a larger number of green markers, while sites with a higher proportion of failed launches will have a larger number of red markers.</a:t>
            </a:r>
            <a:endParaRPr lang="en-US" dirty="0">
              <a:ea typeface="+mn-lt"/>
              <a:cs typeface="+mn-lt"/>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The success/failed launches for each site on the map</a:t>
            </a:r>
            <a:endParaRPr lang="ru-RU" dirty="0">
              <a:latin typeface="IBM Plex Mono SemiBold"/>
            </a:endParaRPr>
          </a:p>
          <a:p>
            <a:endParaRPr lang="en-US" dirty="0">
              <a:solidFill>
                <a:srgbClr val="0B49CB"/>
              </a:solidFill>
              <a:latin typeface="Abadi"/>
            </a:endParaRPr>
          </a:p>
        </p:txBody>
      </p:sp>
      <p:pic>
        <p:nvPicPr>
          <p:cNvPr id="2" name="Рисунок 3" descr="Изображение выглядит как карта&#10;&#10;Автоматически созданное описание">
            <a:extLst>
              <a:ext uri="{FF2B5EF4-FFF2-40B4-BE49-F238E27FC236}">
                <a16:creationId xmlns:a16="http://schemas.microsoft.com/office/drawing/2014/main" id="{5BB5E418-EC12-EC56-5ED6-A93DDBED22BA}"/>
              </a:ext>
            </a:extLst>
          </p:cNvPr>
          <p:cNvPicPr>
            <a:picLocks noChangeAspect="1"/>
          </p:cNvPicPr>
          <p:nvPr/>
        </p:nvPicPr>
        <p:blipFill>
          <a:blip r:embed="rId3"/>
          <a:stretch>
            <a:fillRect/>
          </a:stretch>
        </p:blipFill>
        <p:spPr>
          <a:xfrm>
            <a:off x="7058026" y="1332415"/>
            <a:ext cx="3969542" cy="2264357"/>
          </a:xfrm>
          <a:prstGeom prst="rect">
            <a:avLst/>
          </a:prstGeom>
          <a:ln>
            <a:noFill/>
          </a:ln>
          <a:effectLst>
            <a:outerShdw blurRad="292100" dist="139700" dir="2700000" algn="tl" rotWithShape="0">
              <a:srgbClr val="333333">
                <a:alpha val="65000"/>
              </a:srgbClr>
            </a:outerShdw>
          </a:effectLst>
        </p:spPr>
      </p:pic>
      <p:pic>
        <p:nvPicPr>
          <p:cNvPr id="4" name="Рисунок 5">
            <a:extLst>
              <a:ext uri="{FF2B5EF4-FFF2-40B4-BE49-F238E27FC236}">
                <a16:creationId xmlns:a16="http://schemas.microsoft.com/office/drawing/2014/main" id="{1DC6D3DE-DF62-2F42-CBBF-7CCE466CFF2B}"/>
              </a:ext>
            </a:extLst>
          </p:cNvPr>
          <p:cNvPicPr>
            <a:picLocks noChangeAspect="1"/>
          </p:cNvPicPr>
          <p:nvPr/>
        </p:nvPicPr>
        <p:blipFill>
          <a:blip r:embed="rId4"/>
          <a:stretch>
            <a:fillRect/>
          </a:stretch>
        </p:blipFill>
        <p:spPr>
          <a:xfrm>
            <a:off x="7069933" y="3827965"/>
            <a:ext cx="4052886" cy="227388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16844"/>
            <a:ext cx="3597203" cy="4898230"/>
          </a:xfrm>
          <a:prstGeom prst="rect">
            <a:avLst/>
          </a:prstGeom>
        </p:spPr>
        <p:txBody>
          <a:bodyPr lIns="91440" tIns="45720" rIns="91440" bIns="45720" anchor="t">
            <a:normAutofit/>
          </a:bodyPr>
          <a:lstStyle/>
          <a:p>
            <a:pPr marL="0" indent="0">
              <a:buNone/>
            </a:pPr>
            <a:r>
              <a:rPr lang="en-US" sz="1800" dirty="0">
                <a:ea typeface="+mn-lt"/>
                <a:cs typeface="+mn-lt"/>
              </a:rPr>
              <a:t>The launch sites are not in close proximity to railways except for Vandenberg Air Force Base (VAFB), which has a railway line passing through the site. Almost all launch sites have a highway or a major road close by. All launch sites are in close proximity to the coastline except for SpaceX Boca Chica Launch Site, which is located on the coast. Also most of the launch sites keep a certain distance away from cities except for Cape Canaveral Space Launch Complex 40 (CCAFS SLC-40), which is close to a few small cities. However, it should be noted that the cities are relatively small and sparsely populated compared to major metropolitan areas.</a:t>
            </a:r>
            <a:endParaRPr lang="en-US" sz="1800" dirty="0">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atin typeface="IBM Plex Mono SemiBold"/>
              </a:rPr>
              <a:t>The distances between a launch site to its proximities</a:t>
            </a:r>
            <a:endParaRPr lang="ru-RU" dirty="0"/>
          </a:p>
          <a:p>
            <a:endParaRPr lang="en-US" dirty="0">
              <a:solidFill>
                <a:srgbClr val="0B49CB"/>
              </a:solidFill>
              <a:latin typeface="Abadi"/>
            </a:endParaRPr>
          </a:p>
        </p:txBody>
      </p:sp>
      <p:pic>
        <p:nvPicPr>
          <p:cNvPr id="2" name="Рисунок 3">
            <a:extLst>
              <a:ext uri="{FF2B5EF4-FFF2-40B4-BE49-F238E27FC236}">
                <a16:creationId xmlns:a16="http://schemas.microsoft.com/office/drawing/2014/main" id="{AC7E317C-0759-1A41-5B7F-F97565940482}"/>
              </a:ext>
            </a:extLst>
          </p:cNvPr>
          <p:cNvPicPr>
            <a:picLocks noChangeAspect="1"/>
          </p:cNvPicPr>
          <p:nvPr/>
        </p:nvPicPr>
        <p:blipFill>
          <a:blip r:embed="rId3"/>
          <a:stretch>
            <a:fillRect/>
          </a:stretch>
        </p:blipFill>
        <p:spPr>
          <a:xfrm>
            <a:off x="5534025" y="1421684"/>
            <a:ext cx="5172075" cy="2431101"/>
          </a:xfrm>
          <a:prstGeom prst="rect">
            <a:avLst/>
          </a:prstGeom>
          <a:ln>
            <a:noFill/>
          </a:ln>
          <a:effectLst>
            <a:outerShdw blurRad="292100" dist="139700" dir="2700000" algn="tl" rotWithShape="0">
              <a:srgbClr val="333333">
                <a:alpha val="65000"/>
              </a:srgbClr>
            </a:outerShdw>
          </a:effectLst>
        </p:spPr>
      </p:pic>
      <p:pic>
        <p:nvPicPr>
          <p:cNvPr id="4" name="Рисунок 5" descr="Изображение выглядит как карта&#10;&#10;Автоматически созданное описание">
            <a:extLst>
              <a:ext uri="{FF2B5EF4-FFF2-40B4-BE49-F238E27FC236}">
                <a16:creationId xmlns:a16="http://schemas.microsoft.com/office/drawing/2014/main" id="{8BF9C7F9-570E-010D-9A9C-B7C2B1B5F1CE}"/>
              </a:ext>
            </a:extLst>
          </p:cNvPr>
          <p:cNvPicPr>
            <a:picLocks noChangeAspect="1"/>
          </p:cNvPicPr>
          <p:nvPr/>
        </p:nvPicPr>
        <p:blipFill>
          <a:blip r:embed="rId4"/>
          <a:stretch>
            <a:fillRect/>
          </a:stretch>
        </p:blipFill>
        <p:spPr>
          <a:xfrm>
            <a:off x="5605462" y="4143782"/>
            <a:ext cx="3874292" cy="21661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35341" cy="3922714"/>
          </a:xfrm>
          <a:prstGeom prst="rect">
            <a:avLst/>
          </a:prstGeom>
        </p:spPr>
        <p:txBody>
          <a:bodyPr lIns="91440" tIns="45720" rIns="91440" bIns="45720" anchor="t">
            <a:normAutofit/>
          </a:bodyPr>
          <a:lstStyle/>
          <a:p>
            <a:pPr marL="0" indent="0">
              <a:lnSpc>
                <a:spcPct val="100000"/>
              </a:lnSpc>
              <a:spcBef>
                <a:spcPts val="1400"/>
              </a:spcBef>
              <a:buNone/>
            </a:pPr>
            <a:r>
              <a:rPr lang="en-US" sz="2200" dirty="0">
                <a:ea typeface="+mn-lt"/>
                <a:cs typeface="+mn-lt"/>
              </a:rPr>
              <a:t>From the chart, it can be observed that the overall success rate of the launches is high. However, the success rate for each launch site is different. For example, the success rate for the CCAFS LC-40 site is lower compared to other sites. The chart helps in understanding the overall success rate and the success rate for each site.</a:t>
            </a:r>
            <a:endParaRPr lang="ru-RU" dirty="0">
              <a:ea typeface="Calibri" panose="020F0502020204030204"/>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latin typeface="IBM Plex Mono SemiBold"/>
              </a:rPr>
              <a:t>SpaceX Launch Records Dashboard</a:t>
            </a:r>
            <a:endParaRPr lang="ru-RU" dirty="0">
              <a:latin typeface="IBM Plex Mono SemiBold"/>
            </a:endParaRPr>
          </a:p>
        </p:txBody>
      </p:sp>
      <p:pic>
        <p:nvPicPr>
          <p:cNvPr id="4" name="Рисунок 5">
            <a:extLst>
              <a:ext uri="{FF2B5EF4-FFF2-40B4-BE49-F238E27FC236}">
                <a16:creationId xmlns:a16="http://schemas.microsoft.com/office/drawing/2014/main" id="{E4CCC933-79DA-CFA8-1B44-F7C6ABB656AC}"/>
              </a:ext>
            </a:extLst>
          </p:cNvPr>
          <p:cNvPicPr>
            <a:picLocks noChangeAspect="1"/>
          </p:cNvPicPr>
          <p:nvPr/>
        </p:nvPicPr>
        <p:blipFill>
          <a:blip r:embed="rId3"/>
          <a:stretch>
            <a:fillRect/>
          </a:stretch>
        </p:blipFill>
        <p:spPr>
          <a:xfrm>
            <a:off x="5010151" y="1642383"/>
            <a:ext cx="6446042" cy="4120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5197" y="1590070"/>
            <a:ext cx="10910173" cy="50945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a:rPr>
              <a:t>Project background and context</a:t>
            </a:r>
            <a:endParaRPr lang="ru-RU" sz="2400">
              <a:solidFill>
                <a:schemeClr val="accent3">
                  <a:lumMod val="25000"/>
                </a:schemeClr>
              </a:solidFill>
            </a:endParaRPr>
          </a:p>
          <a:p>
            <a:pPr marL="457200" lvl="1" indent="0">
              <a:spcBef>
                <a:spcPts val="1400"/>
              </a:spcBef>
              <a:buNone/>
            </a:pPr>
            <a:r>
              <a:rPr lang="en-US" sz="1800" dirty="0">
                <a:solidFill>
                  <a:schemeClr val="tx1"/>
                </a:solidFill>
                <a:latin typeface="IBM Plex Mono Text"/>
              </a:rPr>
              <a:t>SpaceX is a revolutionary company who has disrupt the space industry by offering a rocket launches specifically Falcon 9 as low as 62 million dollars; while other providers cost upward of 165 million dollar each. Most of this saving thanks to SpaceX astounding idea to reuse the first stage of the launch by re-land the rocket to be used on the next mission. Repeating this process will make the price down even further. As a data scientist of a startup rivaling SpaceX, the goal of this project is to create the machine learning pipeline to predict the landing outcome of the first stage in the future. This project is crucial in identifying the right price to bid against SpaceX for a rocket launch. The problems included: </a:t>
            </a:r>
            <a:endParaRPr lang="en-US" sz="1800" dirty="0">
              <a:solidFill>
                <a:schemeClr val="tx1"/>
              </a:solidFill>
              <a:latin typeface="Abadi"/>
            </a:endParaRPr>
          </a:p>
          <a:p>
            <a:pPr marL="342900">
              <a:spcBef>
                <a:spcPts val="1400"/>
              </a:spcBef>
            </a:pPr>
            <a:r>
              <a:rPr lang="en-US" sz="2400" dirty="0">
                <a:solidFill>
                  <a:schemeClr val="accent3">
                    <a:lumMod val="25000"/>
                  </a:schemeClr>
                </a:solidFill>
                <a:latin typeface="Abadi"/>
              </a:rPr>
              <a:t>Problems we want to find answers:</a:t>
            </a:r>
          </a:p>
          <a:p>
            <a:pPr marL="457200" lvl="1" indent="0">
              <a:spcBef>
                <a:spcPts val="1400"/>
              </a:spcBef>
              <a:buNone/>
            </a:pPr>
            <a:r>
              <a:rPr lang="en-US" sz="1800" dirty="0">
                <a:solidFill>
                  <a:schemeClr val="tx1"/>
                </a:solidFill>
                <a:latin typeface="IBM Plex Mono Text"/>
              </a:rPr>
              <a:t>• Identifying all factors that influence the landing outcome.</a:t>
            </a:r>
          </a:p>
          <a:p>
            <a:pPr marL="457200" lvl="1" indent="0">
              <a:spcBef>
                <a:spcPts val="1400"/>
              </a:spcBef>
              <a:buNone/>
            </a:pPr>
            <a:r>
              <a:rPr lang="en-US" sz="1800" dirty="0">
                <a:solidFill>
                  <a:schemeClr val="tx1"/>
                </a:solidFill>
                <a:latin typeface="IBM Plex Mono Text"/>
              </a:rPr>
              <a:t>• The relationship between each variables and how it is affecting the outcome.</a:t>
            </a:r>
            <a:endParaRPr lang="en-US" sz="1800">
              <a:solidFill>
                <a:schemeClr val="tx1"/>
              </a:solidFill>
            </a:endParaRPr>
          </a:p>
          <a:p>
            <a:pPr marL="457200" lvl="1" indent="0">
              <a:spcBef>
                <a:spcPts val="1400"/>
              </a:spcBef>
              <a:buNone/>
            </a:pPr>
            <a:r>
              <a:rPr lang="en-US" sz="1800" dirty="0">
                <a:solidFill>
                  <a:schemeClr val="tx1"/>
                </a:solidFill>
                <a:latin typeface="IBM Plex Mono Text"/>
              </a:rPr>
              <a:t>• The best condition needed to increase the probability of successful landing.</a:t>
            </a:r>
            <a:endParaRPr lang="en-US" sz="1800">
              <a:solidFill>
                <a:schemeClr val="tx1"/>
              </a:solidFill>
            </a:endParaRPr>
          </a:p>
          <a:p>
            <a:pPr marL="800100" lvl="1" indent="-342900">
              <a:spcBef>
                <a:spcPts val="1400"/>
              </a:spcBef>
            </a:pP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7839" y="1825625"/>
            <a:ext cx="4919928" cy="4196557"/>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pie chart  shows the total number of successful launches from the Kennedy Space Center's Launch Complex 39A.  This is an impressive success rate considering the complexity and risk associated with space launches. The chart is a good visualization of the performance of the launch site and can help stakeholders in decision making regarding future launch operations.</a:t>
            </a:r>
            <a:endParaRPr lang="en-US" sz="2200"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a:latin typeface="IBM Plex Mono SemiBold"/>
              </a:rPr>
              <a:t>Total Success Launches for site KSC LC-39A10</a:t>
            </a:r>
            <a:endParaRPr lang="ru-RU" sz="3000" dirty="0"/>
          </a:p>
          <a:p>
            <a:endParaRPr lang="en-US" dirty="0"/>
          </a:p>
        </p:txBody>
      </p:sp>
      <p:pic>
        <p:nvPicPr>
          <p:cNvPr id="2" name="Рисунок 3">
            <a:extLst>
              <a:ext uri="{FF2B5EF4-FFF2-40B4-BE49-F238E27FC236}">
                <a16:creationId xmlns:a16="http://schemas.microsoft.com/office/drawing/2014/main" id="{002D8C37-7A72-2B43-9CE1-4DD269E3A6D7}"/>
              </a:ext>
            </a:extLst>
          </p:cNvPr>
          <p:cNvPicPr>
            <a:picLocks noChangeAspect="1"/>
          </p:cNvPicPr>
          <p:nvPr/>
        </p:nvPicPr>
        <p:blipFill>
          <a:blip r:embed="rId3"/>
          <a:stretch>
            <a:fillRect/>
          </a:stretch>
        </p:blipFill>
        <p:spPr>
          <a:xfrm>
            <a:off x="6022182" y="2082914"/>
            <a:ext cx="5434011" cy="352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75"/>
            <a:ext cx="4626902" cy="4909609"/>
          </a:xfrm>
          <a:prstGeom prst="rect">
            <a:avLst/>
          </a:prstGeom>
        </p:spPr>
        <p:txBody>
          <a:bodyPr lIns="91440" tIns="45720" rIns="91440" bIns="45720" anchor="t">
            <a:normAutofit fontScale="92500" lnSpcReduction="20000"/>
          </a:bodyPr>
          <a:lstStyle/>
          <a:p>
            <a:pPr marL="0" indent="0">
              <a:buNone/>
            </a:pPr>
            <a:r>
              <a:rPr lang="en-US" sz="2200" dirty="0">
                <a:ea typeface="+mn-lt"/>
                <a:cs typeface="+mn-lt"/>
              </a:rPr>
              <a:t>The scatter plot is color-coded by Booster Version Category. It can be observed that most of the launches had a payload mass of less than 5000 kg. Furthermore, most of the launches with a payload mass of less than 2000 kg were successful. There is a visible trend showing that as the payload mass increases, the number of failed launches also increases.</a:t>
            </a:r>
            <a:endParaRPr lang="ru-RU" dirty="0">
              <a:ea typeface="Calibri" panose="020F0502020204030204"/>
              <a:cs typeface="Calibri" panose="020F0502020204030204"/>
            </a:endParaRPr>
          </a:p>
          <a:p>
            <a:pPr marL="0" indent="0">
              <a:buNone/>
            </a:pPr>
            <a:r>
              <a:rPr lang="en-US" sz="2200" dirty="0">
                <a:ea typeface="+mn-lt"/>
                <a:cs typeface="+mn-lt"/>
              </a:rPr>
              <a:t>Additionally, the scatter plot shows that there are more successful launches than failed launches for almost all payload masses greater than 2000 kg. There are some exceptions to this, such as a few failed launches for payloads greater than 7000 kg.</a:t>
            </a:r>
            <a:endParaRPr lang="en-US" dirty="0">
              <a:ea typeface="Calibri" panose="020F0502020204030204"/>
              <a:cs typeface="Calibri" panose="020F0502020204030204"/>
            </a:endParaRPr>
          </a:p>
          <a:p>
            <a:pPr marL="0" indent="0">
              <a:buNone/>
            </a:pPr>
            <a:r>
              <a:rPr lang="en-US" sz="2200" dirty="0">
                <a:ea typeface="+mn-lt"/>
                <a:cs typeface="+mn-lt"/>
              </a:rPr>
              <a:t>Overall, the scatter plot shows that there is a strong correlation between the payload mass and launch outcome. This information can be useful for future mission planning and risk management.</a:t>
            </a:r>
            <a:endParaRPr lang="en-US" dirty="0">
              <a:ea typeface="+mn-lt"/>
              <a:cs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Рисунок 5">
            <a:extLst>
              <a:ext uri="{FF2B5EF4-FFF2-40B4-BE49-F238E27FC236}">
                <a16:creationId xmlns:a16="http://schemas.microsoft.com/office/drawing/2014/main" id="{B998FCE8-5C02-CEE4-BDAC-7BF45900501D}"/>
              </a:ext>
            </a:extLst>
          </p:cNvPr>
          <p:cNvPicPr>
            <a:picLocks noChangeAspect="1"/>
          </p:cNvPicPr>
          <p:nvPr/>
        </p:nvPicPr>
        <p:blipFill>
          <a:blip r:embed="rId3"/>
          <a:stretch>
            <a:fillRect/>
          </a:stretch>
        </p:blipFill>
        <p:spPr>
          <a:xfrm>
            <a:off x="5391152" y="2118632"/>
            <a:ext cx="5945979" cy="30850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528271" cy="3371057"/>
          </a:xfrm>
          <a:prstGeom prst="rect">
            <a:avLst/>
          </a:prstGeom>
        </p:spPr>
        <p:txBody>
          <a:bodyPr vert="horz" lIns="91440" tIns="45720" rIns="91440" bIns="45720" rtlCol="0" anchor="t">
            <a:normAutofit/>
          </a:bodyPr>
          <a:lstStyle/>
          <a:p>
            <a:pPr marL="0" indent="0">
              <a:buNone/>
            </a:pPr>
            <a:r>
              <a:rPr lang="en-US" sz="2200" dirty="0">
                <a:ea typeface="+mn-lt"/>
                <a:cs typeface="+mn-lt"/>
              </a:rPr>
              <a:t>It appears that the Decision Tree Classifier has the highest classification accuracy. </a:t>
            </a:r>
            <a:endParaRPr lang="en-US" sz="2200">
              <a:ea typeface="Calibri" panose="020F0502020204030204"/>
              <a:cs typeface="Calibri" panose="020F0502020204030204"/>
            </a:endParaRPr>
          </a:p>
          <a:p>
            <a:pPr marL="0" indent="0">
              <a:buNone/>
            </a:pPr>
            <a:br>
              <a:rPr lang="en-US" dirty="0"/>
            </a:br>
            <a:endParaRPr lang="en-US" dirty="0">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Рисунок 2">
            <a:extLst>
              <a:ext uri="{FF2B5EF4-FFF2-40B4-BE49-F238E27FC236}">
                <a16:creationId xmlns:a16="http://schemas.microsoft.com/office/drawing/2014/main" id="{5B24BA76-AC7A-1468-5ADD-5E93F28009EA}"/>
              </a:ext>
            </a:extLst>
          </p:cNvPr>
          <p:cNvPicPr>
            <a:picLocks noChangeAspect="1"/>
          </p:cNvPicPr>
          <p:nvPr/>
        </p:nvPicPr>
        <p:blipFill>
          <a:blip r:embed="rId3"/>
          <a:stretch>
            <a:fillRect/>
          </a:stretch>
        </p:blipFill>
        <p:spPr>
          <a:xfrm>
            <a:off x="6093619" y="1644293"/>
            <a:ext cx="5553074" cy="3593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0094" y="1570567"/>
            <a:ext cx="2787971" cy="4860660"/>
          </a:xfrm>
          <a:prstGeom prst="rect">
            <a:avLst/>
          </a:prstGeom>
        </p:spPr>
        <p:txBody>
          <a:bodyPr lIns="91440" tIns="45720" rIns="91440" bIns="45720" anchor="t">
            <a:normAutofit/>
          </a:bodyPr>
          <a:lstStyle/>
          <a:p>
            <a:pPr marL="0" indent="0">
              <a:lnSpc>
                <a:spcPct val="100000"/>
              </a:lnSpc>
              <a:spcBef>
                <a:spcPts val="1400"/>
              </a:spcBef>
              <a:buNone/>
            </a:pPr>
            <a:r>
              <a:rPr lang="en-US" sz="2200" dirty="0">
                <a:ea typeface="+mn-lt"/>
                <a:cs typeface="+mn-lt"/>
              </a:rPr>
              <a:t>In summary, the confusion matrix of the best-performing model (Decision Tree classifier) shows that the model correctly predicted most of the successful launches, but had a couple of false positives (unsuccessful launches predicted as successful).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Рисунок 2">
            <a:extLst>
              <a:ext uri="{FF2B5EF4-FFF2-40B4-BE49-F238E27FC236}">
                <a16:creationId xmlns:a16="http://schemas.microsoft.com/office/drawing/2014/main" id="{DA916709-7C2B-DA4C-90BA-8F71E139E994}"/>
              </a:ext>
            </a:extLst>
          </p:cNvPr>
          <p:cNvPicPr>
            <a:picLocks noChangeAspect="1"/>
          </p:cNvPicPr>
          <p:nvPr/>
        </p:nvPicPr>
        <p:blipFill>
          <a:blip r:embed="rId3"/>
          <a:stretch>
            <a:fillRect/>
          </a:stretch>
        </p:blipFill>
        <p:spPr>
          <a:xfrm>
            <a:off x="3888317" y="2140254"/>
            <a:ext cx="4383616" cy="3741659"/>
          </a:xfrm>
          <a:prstGeom prst="rect">
            <a:avLst/>
          </a:prstGeom>
          <a:ln>
            <a:noFill/>
          </a:ln>
          <a:effectLst>
            <a:outerShdw blurRad="292100" dist="139700" dir="2700000" algn="tl" rotWithShape="0">
              <a:srgbClr val="333333">
                <a:alpha val="65000"/>
              </a:srgbClr>
            </a:outerShdw>
          </a:effectLst>
        </p:spPr>
      </p:pic>
      <p:pic>
        <p:nvPicPr>
          <p:cNvPr id="3" name="Рисунок 5" descr="Изображение выглядит как стол&#10;&#10;Автоматически созданное описание">
            <a:extLst>
              <a:ext uri="{FF2B5EF4-FFF2-40B4-BE49-F238E27FC236}">
                <a16:creationId xmlns:a16="http://schemas.microsoft.com/office/drawing/2014/main" id="{13908916-6095-D6CF-6C51-5647DA33F84F}"/>
              </a:ext>
            </a:extLst>
          </p:cNvPr>
          <p:cNvPicPr>
            <a:picLocks noChangeAspect="1"/>
          </p:cNvPicPr>
          <p:nvPr/>
        </p:nvPicPr>
        <p:blipFill>
          <a:blip r:embed="rId4"/>
          <a:stretch>
            <a:fillRect/>
          </a:stretch>
        </p:blipFill>
        <p:spPr>
          <a:xfrm>
            <a:off x="8493920" y="2278857"/>
            <a:ext cx="3181349" cy="29551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7867"/>
            <a:ext cx="10511630" cy="4910931"/>
          </a:xfrm>
          <a:prstGeom prst="rect">
            <a:avLst/>
          </a:prstGeom>
        </p:spPr>
        <p:txBody>
          <a:bodyPr lIns="91440" tIns="45720" rIns="91440" bIns="45720" anchor="t">
            <a:normAutofit fontScale="77500" lnSpcReduction="20000"/>
          </a:bodyPr>
          <a:lstStyle/>
          <a:p>
            <a:pPr marL="0" indent="0">
              <a:buNone/>
            </a:pPr>
            <a:r>
              <a:rPr lang="en-US" sz="2000" b="1" dirty="0">
                <a:ea typeface="+mn-lt"/>
                <a:cs typeface="+mn-lt"/>
              </a:rPr>
              <a:t>Here are some conclusions :</a:t>
            </a:r>
            <a:endParaRPr lang="ru-RU" sz="2000" b="1" dirty="0">
              <a:ea typeface="+mn-lt"/>
              <a:cs typeface="+mn-lt"/>
            </a:endParaRPr>
          </a:p>
          <a:p>
            <a:pPr marL="0" indent="0">
              <a:buNone/>
            </a:pPr>
            <a:endParaRPr lang="en-US" sz="2000" b="1" dirty="0">
              <a:ea typeface="Calibri" panose="020F0502020204030204"/>
              <a:cs typeface="Calibri" panose="020F0502020204030204"/>
            </a:endParaRPr>
          </a:p>
          <a:p>
            <a:pPr marL="342900" indent="-342900">
              <a:buAutoNum type="arabicPeriod"/>
            </a:pPr>
            <a:r>
              <a:rPr lang="en-US" sz="2100" dirty="0">
                <a:ea typeface="+mn-lt"/>
                <a:cs typeface="+mn-lt"/>
              </a:rPr>
              <a:t>The analysis of SpaceX launches between 2006 and 2020 showed that SpaceX has a high success rate, with approximately 94% of launches resulting in successful missions. This indicates that SpaceX has a strong track record of successful rocket launches.</a:t>
            </a:r>
          </a:p>
          <a:p>
            <a:pPr marL="342900" indent="-342900">
              <a:buAutoNum type="arabicPeriod"/>
            </a:pPr>
            <a:r>
              <a:rPr lang="en-US" sz="2100" dirty="0">
                <a:ea typeface="+mn-lt"/>
                <a:cs typeface="+mn-lt"/>
              </a:rPr>
              <a:t>The analysis suggests that there are certain factors that may impact the outcome of SpaceX launches, such as the type of rocket being launched and the mission outcome. It is possible that other factors not captured in this analysis could also impact launch outcomes.</a:t>
            </a:r>
          </a:p>
          <a:p>
            <a:pPr marL="342900" indent="-342900">
              <a:buAutoNum type="arabicPeriod"/>
            </a:pPr>
            <a:r>
              <a:rPr lang="en-US" sz="2100" dirty="0">
                <a:ea typeface="+mn-lt"/>
                <a:cs typeface="+mn-lt"/>
              </a:rPr>
              <a:t>The analysis indicates that machine learning techniques may be useful in predicting the outcome of SpaceX launches. While the accuracy of the models used in this analysis was reasonably high, further research and refinement of these techniques may be necessary to improve their predictive power.</a:t>
            </a:r>
          </a:p>
          <a:p>
            <a:pPr marL="342900" indent="-342900">
              <a:buAutoNum type="arabicPeriod"/>
            </a:pPr>
            <a:r>
              <a:rPr lang="en-US" sz="2100" dirty="0">
                <a:ea typeface="+mn-lt"/>
                <a:cs typeface="+mn-lt"/>
              </a:rPr>
              <a:t>The results of this analysis should be interpreted with caution, as the data used is limited to SpaceX launches between 2006 and 2020. It is possible that additional data, as well as different modeling techniques, could yield different results.</a:t>
            </a:r>
          </a:p>
          <a:p>
            <a:pPr marL="342900" indent="-342900">
              <a:buAutoNum type="arabicPeriod"/>
            </a:pPr>
            <a:r>
              <a:rPr lang="en-US" sz="2100" dirty="0">
                <a:ea typeface="+mn-lt"/>
                <a:cs typeface="+mn-lt"/>
              </a:rPr>
              <a:t>Despite the limitations of this analysis, the findings suggest that ongoing research into the factors that impact the outcome of SpaceX launches, as well as the development of more sophisticated modeling techniques, could be valuable in improving the safety and success of future launches.</a:t>
            </a:r>
          </a:p>
          <a:p>
            <a:endParaRPr lang="en-US" sz="2100" dirty="0">
              <a:ea typeface="Calibri"/>
              <a:cs typeface="Calibri"/>
            </a:endParaRPr>
          </a:p>
          <a:p>
            <a:pPr marL="0" indent="0">
              <a:buNone/>
            </a:pPr>
            <a:br>
              <a:rPr lang="en-US" dirty="0"/>
            </a:br>
            <a:endParaRPr lang="en-US" dirty="0">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i="1" dirty="0">
                <a:solidFill>
                  <a:schemeClr val="tx1"/>
                </a:solidFill>
                <a:latin typeface="IBM Plex Mono Text"/>
              </a:rPr>
              <a:t>Data was collected using SpaceX REST API and web scrapping from Wikipedia</a:t>
            </a:r>
            <a:endParaRPr lang="en-US" sz="7200" i="1">
              <a:solidFill>
                <a:schemeClr val="tx1"/>
              </a:solidFill>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i="1" dirty="0">
                <a:solidFill>
                  <a:schemeClr val="tx1"/>
                </a:solidFill>
                <a:latin typeface="IBM Plex Mono Text"/>
              </a:rPr>
              <a:t>Data was processed using one-hot encoding for categorical features</a:t>
            </a:r>
            <a:endParaRPr lang="en-US" i="1" dirty="0">
              <a:solidFill>
                <a:schemeClr val="tx1"/>
              </a:solidFill>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5209"/>
            <a:ext cx="10515600" cy="4721754"/>
          </a:xfrm>
          <a:prstGeom prst="rect">
            <a:avLst/>
          </a:prstGeom>
        </p:spPr>
        <p:txBody>
          <a:bodyPr lIns="91440" tIns="45720" rIns="91440" bIns="45720" anchor="t"/>
          <a:lstStyle/>
          <a:p>
            <a:pPr>
              <a:buNone/>
            </a:pPr>
            <a:r>
              <a:rPr lang="en-US" sz="2200" dirty="0">
                <a:ea typeface="+mn-lt"/>
                <a:cs typeface="+mn-lt"/>
              </a:rPr>
              <a:t>Data collection involves gathering and measuring information on specific variables within a system, allowing for the evaluation of outcomes and the answering of relevant questions. The dataset in question was collected from Wikipedia through REST API and web scraping.</a:t>
            </a:r>
            <a:endParaRPr lang="ru-RU" dirty="0">
              <a:ea typeface="+mn-lt"/>
              <a:cs typeface="+mn-lt"/>
            </a:endParaRPr>
          </a:p>
          <a:p>
            <a:pPr>
              <a:buNone/>
            </a:pPr>
            <a:r>
              <a:rPr lang="en-US" sz="2200" dirty="0">
                <a:ea typeface="+mn-lt"/>
                <a:cs typeface="+mn-lt"/>
              </a:rPr>
              <a:t>For the REST API component, a GET request was utilized to obtain the necessary data, which was then converted to a pandas </a:t>
            </a:r>
            <a:r>
              <a:rPr lang="en-US" sz="2200" dirty="0" err="1">
                <a:ea typeface="+mn-lt"/>
                <a:cs typeface="+mn-lt"/>
              </a:rPr>
              <a:t>DataFrame</a:t>
            </a:r>
            <a:r>
              <a:rPr lang="en-US" sz="2200" dirty="0">
                <a:ea typeface="+mn-lt"/>
                <a:cs typeface="+mn-lt"/>
              </a:rPr>
              <a:t> using </a:t>
            </a:r>
            <a:r>
              <a:rPr lang="en-US" sz="2200" b="1" dirty="0" err="1">
                <a:latin typeface="Consolas"/>
                <a:ea typeface="Calibri"/>
                <a:cs typeface="Calibri"/>
              </a:rPr>
              <a:t>json_normalize</a:t>
            </a:r>
            <a:r>
              <a:rPr lang="en-US" sz="2200" b="1" dirty="0">
                <a:latin typeface="Consolas"/>
                <a:ea typeface="Calibri"/>
                <a:cs typeface="Calibri"/>
              </a:rPr>
              <a:t>()</a:t>
            </a:r>
            <a:r>
              <a:rPr lang="en-US" sz="2200" dirty="0">
                <a:ea typeface="+mn-lt"/>
                <a:cs typeface="+mn-lt"/>
              </a:rPr>
              <a:t>. The collected data was then cleaned, and missing values were identified and addressed as necessary.</a:t>
            </a:r>
            <a:endParaRPr lang="en-US" dirty="0">
              <a:ea typeface="+mn-lt"/>
              <a:cs typeface="+mn-lt"/>
            </a:endParaRPr>
          </a:p>
          <a:p>
            <a:pPr>
              <a:buNone/>
            </a:pPr>
            <a:r>
              <a:rPr lang="en-US" sz="2200" dirty="0">
                <a:ea typeface="+mn-lt"/>
                <a:cs typeface="+mn-lt"/>
              </a:rPr>
              <a:t>In the case of web scraping, the </a:t>
            </a:r>
            <a:r>
              <a:rPr lang="en-US" sz="2200" dirty="0" err="1">
                <a:ea typeface="+mn-lt"/>
                <a:cs typeface="+mn-lt"/>
              </a:rPr>
              <a:t>BeautifulSoup</a:t>
            </a:r>
            <a:r>
              <a:rPr lang="en-US" sz="2200" dirty="0">
                <a:ea typeface="+mn-lt"/>
                <a:cs typeface="+mn-lt"/>
              </a:rPr>
              <a:t> library was used to extract launch records from an HTML table. The table was parsed and converted to a pandas </a:t>
            </a:r>
            <a:r>
              <a:rPr lang="en-US" sz="2200" dirty="0" err="1">
                <a:ea typeface="+mn-lt"/>
                <a:cs typeface="+mn-lt"/>
              </a:rPr>
              <a:t>DataFrame</a:t>
            </a:r>
            <a:r>
              <a:rPr lang="en-US" sz="2200" dirty="0">
                <a:ea typeface="+mn-lt"/>
                <a:cs typeface="+mn-lt"/>
              </a:rPr>
              <a:t> for analysis purposes.</a:t>
            </a:r>
            <a:endParaRPr lang="en-US" dirty="0">
              <a:ea typeface="+mn-lt"/>
              <a:cs typeface="+mn-lt"/>
            </a:endParaRPr>
          </a:p>
          <a:p>
            <a:pPr>
              <a:buNone/>
            </a:pPr>
            <a:r>
              <a:rPr lang="en-US" sz="2200" dirty="0">
                <a:ea typeface="+mn-lt"/>
                <a:cs typeface="+mn-lt"/>
              </a:rPr>
              <a:t>Data cleaning and preprocessing are crucial in the data preparation process, ensuring that data is accurate, complete, and suitable for analysis.</a:t>
            </a:r>
            <a:endParaRPr lang="en-US" dirty="0">
              <a:ea typeface="+mn-lt"/>
              <a:cs typeface="+mn-lt"/>
            </a:endParaRPr>
          </a:p>
          <a:p>
            <a:pPr>
              <a:buNone/>
            </a:pPr>
            <a:endParaRPr lang="en-US" sz="2200" dirty="0">
              <a:ea typeface="Calibri"/>
              <a:cs typeface="Calibri"/>
            </a:endParaRPr>
          </a:p>
          <a:p>
            <a:pPr marL="0" indent="0">
              <a:lnSpc>
                <a:spcPct val="100000"/>
              </a:lnSpc>
              <a:spcBef>
                <a:spcPts val="1400"/>
              </a:spcBef>
              <a:buNone/>
            </a:pPr>
            <a:endParaRPr lang="en-US" sz="2200" dirty="0">
              <a:ea typeface="Calibri"/>
              <a:cs typeface="Calibri"/>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474788"/>
            <a:ext cx="5461000" cy="4545541"/>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3" name="Text Placeholder 2" descr="Get request for rocket launch&#10;data using API">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2477558"/>
            <a:ext cx="4640263" cy="4014259"/>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latin typeface="Abadi"/>
              </a:rPr>
              <a:t> </a:t>
            </a:r>
            <a:r>
              <a:rPr lang="en-US" sz="14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the  SpaceX API calls notebook</a:t>
            </a:r>
            <a:r>
              <a:rPr lang="en-US" sz="1400" dirty="0">
                <a:solidFill>
                  <a:schemeClr val="accent3">
                    <a:lumMod val="25000"/>
                  </a:schemeClr>
                </a:solidFill>
                <a:latin typeface="Abadi"/>
              </a:rPr>
              <a:t> </a:t>
            </a:r>
            <a:endParaRPr lang="en-US" sz="1400">
              <a:solidFill>
                <a:schemeClr val="accent3">
                  <a:lumMod val="25000"/>
                </a:schemeClr>
              </a:solidFill>
              <a:ea typeface="Calibri"/>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Схема 6">
            <a:extLst>
              <a:ext uri="{FF2B5EF4-FFF2-40B4-BE49-F238E27FC236}">
                <a16:creationId xmlns:a16="http://schemas.microsoft.com/office/drawing/2014/main" id="{37DE00A7-F5B3-67E8-7E81-C6CA23232522}"/>
              </a:ext>
            </a:extLst>
          </p:cNvPr>
          <p:cNvGraphicFramePr/>
          <p:nvPr>
            <p:extLst>
              <p:ext uri="{D42A27DB-BD31-4B8C-83A1-F6EECF244321}">
                <p14:modId xmlns:p14="http://schemas.microsoft.com/office/powerpoint/2010/main" val="2877620487"/>
              </p:ext>
            </p:extLst>
          </p:nvPr>
        </p:nvGraphicFramePr>
        <p:xfrm>
          <a:off x="825500" y="1526117"/>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0" name="Рисунок 140">
            <a:extLst>
              <a:ext uri="{FF2B5EF4-FFF2-40B4-BE49-F238E27FC236}">
                <a16:creationId xmlns:a16="http://schemas.microsoft.com/office/drawing/2014/main" id="{AFBBF490-1B9F-9B05-3400-57B6C7C78C7A}"/>
              </a:ext>
            </a:extLst>
          </p:cNvPr>
          <p:cNvPicPr>
            <a:picLocks noChangeAspect="1"/>
          </p:cNvPicPr>
          <p:nvPr/>
        </p:nvPicPr>
        <p:blipFill>
          <a:blip r:embed="rId9"/>
          <a:stretch>
            <a:fillRect/>
          </a:stretch>
        </p:blipFill>
        <p:spPr>
          <a:xfrm>
            <a:off x="5909734" y="1524181"/>
            <a:ext cx="5452532" cy="846303"/>
          </a:xfrm>
          <a:prstGeom prst="rect">
            <a:avLst/>
          </a:prstGeom>
          <a:ln>
            <a:noFill/>
          </a:ln>
          <a:effectLst>
            <a:outerShdw blurRad="292100" dist="139700" dir="2700000" algn="tl" rotWithShape="0">
              <a:srgbClr val="333333">
                <a:alpha val="65000"/>
              </a:srgbClr>
            </a:outerShdw>
          </a:effectLst>
        </p:spPr>
      </p:pic>
      <p:pic>
        <p:nvPicPr>
          <p:cNvPr id="143" name="Рисунок 145" descr="Изображение выглядит как текст&#10;&#10;Автоматически созданное описание">
            <a:extLst>
              <a:ext uri="{FF2B5EF4-FFF2-40B4-BE49-F238E27FC236}">
                <a16:creationId xmlns:a16="http://schemas.microsoft.com/office/drawing/2014/main" id="{45BCEB27-296F-062B-8B2F-45B8EB2BFD93}"/>
              </a:ext>
            </a:extLst>
          </p:cNvPr>
          <p:cNvPicPr>
            <a:picLocks noChangeAspect="1"/>
          </p:cNvPicPr>
          <p:nvPr/>
        </p:nvPicPr>
        <p:blipFill>
          <a:blip r:embed="rId10"/>
          <a:stretch>
            <a:fillRect/>
          </a:stretch>
        </p:blipFill>
        <p:spPr>
          <a:xfrm>
            <a:off x="5909734" y="4093778"/>
            <a:ext cx="5452532" cy="1940694"/>
          </a:xfrm>
          <a:prstGeom prst="rect">
            <a:avLst/>
          </a:prstGeom>
          <a:ln>
            <a:noFill/>
          </a:ln>
          <a:effectLst>
            <a:outerShdw blurRad="292100" dist="139700" dir="2700000" algn="tl" rotWithShape="0">
              <a:srgbClr val="333333">
                <a:alpha val="65000"/>
              </a:srgbClr>
            </a:outerShdw>
          </a:effectLst>
        </p:spPr>
      </p:pic>
      <p:pic>
        <p:nvPicPr>
          <p:cNvPr id="142" name="Рисунок 142" descr="Изображение выглядит как текст&#10;&#10;Автоматически созданное описание">
            <a:extLst>
              <a:ext uri="{FF2B5EF4-FFF2-40B4-BE49-F238E27FC236}">
                <a16:creationId xmlns:a16="http://schemas.microsoft.com/office/drawing/2014/main" id="{D7DE379A-C752-066F-C2C0-1016D2A2D999}"/>
              </a:ext>
            </a:extLst>
          </p:cNvPr>
          <p:cNvPicPr>
            <a:picLocks noChangeAspect="1"/>
          </p:cNvPicPr>
          <p:nvPr/>
        </p:nvPicPr>
        <p:blipFill>
          <a:blip r:embed="rId11"/>
          <a:stretch>
            <a:fillRect/>
          </a:stretch>
        </p:blipFill>
        <p:spPr>
          <a:xfrm>
            <a:off x="5909733" y="2618551"/>
            <a:ext cx="5452533" cy="1250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the web scraping notebook</a:t>
            </a:r>
            <a:endParaRPr lang="en-US" sz="140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2804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graphicFrame>
        <p:nvGraphicFramePr>
          <p:cNvPr id="5" name="Схема 6">
            <a:extLst>
              <a:ext uri="{FF2B5EF4-FFF2-40B4-BE49-F238E27FC236}">
                <a16:creationId xmlns:a16="http://schemas.microsoft.com/office/drawing/2014/main" id="{0B0DDA06-E111-8DCE-A214-B8117E421B51}"/>
              </a:ext>
            </a:extLst>
          </p:cNvPr>
          <p:cNvGraphicFramePr/>
          <p:nvPr>
            <p:extLst>
              <p:ext uri="{D42A27DB-BD31-4B8C-83A1-F6EECF244321}">
                <p14:modId xmlns:p14="http://schemas.microsoft.com/office/powerpoint/2010/main" val="2489398579"/>
              </p:ext>
            </p:extLst>
          </p:nvPr>
        </p:nvGraphicFramePr>
        <p:xfrm>
          <a:off x="603250" y="1790700"/>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0" name="Рисунок 90" descr="Изображение выглядит как текст&#10;&#10;Автоматически созданное описание">
            <a:extLst>
              <a:ext uri="{FF2B5EF4-FFF2-40B4-BE49-F238E27FC236}">
                <a16:creationId xmlns:a16="http://schemas.microsoft.com/office/drawing/2014/main" id="{F74443A0-22A0-A9D7-45E2-E11503C5A461}"/>
              </a:ext>
            </a:extLst>
          </p:cNvPr>
          <p:cNvPicPr>
            <a:picLocks noChangeAspect="1"/>
          </p:cNvPicPr>
          <p:nvPr/>
        </p:nvPicPr>
        <p:blipFill>
          <a:blip r:embed="rId9"/>
          <a:stretch>
            <a:fillRect/>
          </a:stretch>
        </p:blipFill>
        <p:spPr>
          <a:xfrm>
            <a:off x="5909733" y="1792233"/>
            <a:ext cx="5452533" cy="1082783"/>
          </a:xfrm>
          <a:prstGeom prst="rect">
            <a:avLst/>
          </a:prstGeom>
          <a:ln>
            <a:noFill/>
          </a:ln>
          <a:effectLst>
            <a:outerShdw blurRad="292100" dist="139700" dir="2700000" algn="tl" rotWithShape="0">
              <a:srgbClr val="333333">
                <a:alpha val="65000"/>
              </a:srgbClr>
            </a:outerShdw>
          </a:effectLst>
        </p:spPr>
      </p:pic>
      <p:pic>
        <p:nvPicPr>
          <p:cNvPr id="91" name="Рисунок 91" descr="Изображение выглядит как текст&#10;&#10;Автоматически созданное описание">
            <a:extLst>
              <a:ext uri="{FF2B5EF4-FFF2-40B4-BE49-F238E27FC236}">
                <a16:creationId xmlns:a16="http://schemas.microsoft.com/office/drawing/2014/main" id="{AD1B7879-EE7C-D9DE-61F6-F4365CE00896}"/>
              </a:ext>
            </a:extLst>
          </p:cNvPr>
          <p:cNvPicPr>
            <a:picLocks noChangeAspect="1"/>
          </p:cNvPicPr>
          <p:nvPr/>
        </p:nvPicPr>
        <p:blipFill>
          <a:blip r:embed="rId10"/>
          <a:stretch>
            <a:fillRect/>
          </a:stretch>
        </p:blipFill>
        <p:spPr>
          <a:xfrm>
            <a:off x="5909733" y="3028897"/>
            <a:ext cx="5452533" cy="1022459"/>
          </a:xfrm>
          <a:prstGeom prst="rect">
            <a:avLst/>
          </a:prstGeom>
          <a:ln>
            <a:noFill/>
          </a:ln>
          <a:effectLst>
            <a:outerShdw blurRad="292100" dist="139700" dir="2700000" algn="tl" rotWithShape="0">
              <a:srgbClr val="333333">
                <a:alpha val="65000"/>
              </a:srgbClr>
            </a:outerShdw>
          </a:effectLst>
        </p:spPr>
      </p:pic>
      <p:pic>
        <p:nvPicPr>
          <p:cNvPr id="92" name="Рисунок 92" descr="Изображение выглядит как текст&#10;&#10;Автоматически созданное описание">
            <a:extLst>
              <a:ext uri="{FF2B5EF4-FFF2-40B4-BE49-F238E27FC236}">
                <a16:creationId xmlns:a16="http://schemas.microsoft.com/office/drawing/2014/main" id="{B8C764AE-0A6D-E0A0-B389-E3737C54D702}"/>
              </a:ext>
            </a:extLst>
          </p:cNvPr>
          <p:cNvPicPr>
            <a:picLocks noChangeAspect="1"/>
          </p:cNvPicPr>
          <p:nvPr/>
        </p:nvPicPr>
        <p:blipFill>
          <a:blip r:embed="rId11"/>
          <a:stretch>
            <a:fillRect/>
          </a:stretch>
        </p:blipFill>
        <p:spPr>
          <a:xfrm>
            <a:off x="5909734" y="4250028"/>
            <a:ext cx="5452532" cy="1786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Широкоэкранный</PresentationFormat>
  <Paragraphs>234</Paragraphs>
  <Slides>46</Slides>
  <Notes>3</Notes>
  <HiddenSlides>0</HiddenSlides>
  <MMClips>0</MMClips>
  <ScaleCrop>false</ScaleCrop>
  <HeadingPairs>
    <vt:vector size="4" baseType="variant">
      <vt:variant>
        <vt:lpstr>Тема</vt:lpstr>
      </vt:variant>
      <vt:variant>
        <vt:i4>1</vt:i4>
      </vt:variant>
      <vt:variant>
        <vt:lpstr>Заголовки слайдов</vt:lpstr>
      </vt:variant>
      <vt:variant>
        <vt:i4>46</vt:i4>
      </vt:variant>
    </vt:vector>
  </HeadingPairs>
  <TitlesOfParts>
    <vt:vector size="47" baseType="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1020</cp:revision>
  <dcterms:created xsi:type="dcterms:W3CDTF">2021-04-29T18:58:34Z</dcterms:created>
  <dcterms:modified xsi:type="dcterms:W3CDTF">2023-02-24T12:57:51Z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